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69" r:id="rId7"/>
    <p:sldId id="266" r:id="rId8"/>
    <p:sldId id="265" r:id="rId9"/>
    <p:sldId id="267" r:id="rId10"/>
    <p:sldId id="270" r:id="rId11"/>
    <p:sldId id="268" r:id="rId12"/>
    <p:sldId id="271" r:id="rId13"/>
    <p:sldId id="272" r:id="rId14"/>
    <p:sldId id="283" r:id="rId15"/>
    <p:sldId id="273" r:id="rId16"/>
    <p:sldId id="281" r:id="rId17"/>
    <p:sldId id="282" r:id="rId18"/>
    <p:sldId id="274" r:id="rId19"/>
    <p:sldId id="275" r:id="rId20"/>
    <p:sldId id="277" r:id="rId21"/>
    <p:sldId id="278" r:id="rId22"/>
    <p:sldId id="279" r:id="rId23"/>
    <p:sldId id="280" r:id="rId24"/>
    <p:sldId id="284" r:id="rId25"/>
    <p:sldId id="26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snapToObjects="1">
      <p:cViewPr varScale="1">
        <p:scale>
          <a:sx n="61" d="100"/>
          <a:sy n="61" d="100"/>
        </p:scale>
        <p:origin x="62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15BF-DA19-084E-8167-222409EAB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AE5C0A-867A-7842-A05B-772912374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57C91-21A0-5C44-AB7C-928283E13BD3}"/>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492A7E13-DF65-F94D-A9BF-DE7996A32F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40389D-1F2E-3A46-8124-CCFDCD92FA1F}"/>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326030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94AF-2DB2-0046-942B-2A95154ED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87448E-2146-7F4A-B352-0135961605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47B64-C8FB-0044-A78D-227EB383A91F}"/>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0538D21D-D1F4-CE4B-B458-B4E9308146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3318D-9F53-2F47-9851-14706E3983C7}"/>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29506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0DA10-2F04-B246-B115-17D7B9C7C5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A2CEB-9C04-8445-ACAC-E30C26200A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88437-D330-724F-B20D-F28E9685DA3D}"/>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EFC1F652-2F54-CE46-95CC-DFBFDD395D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10A8CA-E017-DA43-AC13-6264CF3E5F97}"/>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154251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2B44-20E6-614D-8BAB-0032B979A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76E30-66CE-F747-A7D0-DF2ACB46C4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59E58-E371-1042-BDD8-8068B2679E2E}"/>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53811A98-BC5F-C24C-AE11-9BF25370DB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55C024-0F3B-0746-ABBD-8D64FDB5B4CA}"/>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378430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06E5-6100-5447-9900-D80DB7679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4F7E1-0C96-E943-B3F1-A4AD2A5AC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FAC85-90A0-9349-94DB-E8262A5F3DC0}"/>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FD950BC4-4763-2049-815C-83A3BA8EA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6D09E7-4191-C14C-B913-D127AF83AEEA}"/>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293077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E45C-4D6E-C340-95A2-9FFD95254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25359-56F4-7F41-8335-A1283DBC09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0281C-41B9-0E41-973E-5BCEA0F52C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96FE5-BACB-7B46-95AC-9D693EC280C0}"/>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6" name="Footer Placeholder 5">
            <a:extLst>
              <a:ext uri="{FF2B5EF4-FFF2-40B4-BE49-F238E27FC236}">
                <a16:creationId xmlns:a16="http://schemas.microsoft.com/office/drawing/2014/main" id="{B044F54D-5FDC-C642-B669-9D9FE77B0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F55262-065D-2343-9605-E62A7B57EB48}"/>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381396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637A-24FA-4E43-8017-1CD9A21A59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EC553-D00C-6B4E-BD0B-0BDC55A93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E290BB-A051-734C-A4D0-18465D6B09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79D5C-E16B-284A-9455-73B4A7F23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1695A-DF09-7149-A5A6-D10CEDA0B9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96DA8-556B-EF41-927F-F273F9648D1D}"/>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8" name="Footer Placeholder 7">
            <a:extLst>
              <a:ext uri="{FF2B5EF4-FFF2-40B4-BE49-F238E27FC236}">
                <a16:creationId xmlns:a16="http://schemas.microsoft.com/office/drawing/2014/main" id="{0E3B9DE5-41C8-8D45-8D16-3F03AA32A9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11119A-7D4E-724B-8F15-89C4286B2D1E}"/>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250258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90E9-E483-8A4C-BF6F-DB280CDD3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F69E9-0AE3-B445-8BFC-ED14B3358789}"/>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4" name="Footer Placeholder 3">
            <a:extLst>
              <a:ext uri="{FF2B5EF4-FFF2-40B4-BE49-F238E27FC236}">
                <a16:creationId xmlns:a16="http://schemas.microsoft.com/office/drawing/2014/main" id="{2518B184-EEAD-2B4F-A564-5245027A99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9D06C4-ABEF-3E40-8108-F945A32C563D}"/>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17276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D6CED-8C18-1A41-A82B-2A904DFEA941}"/>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3" name="Footer Placeholder 2">
            <a:extLst>
              <a:ext uri="{FF2B5EF4-FFF2-40B4-BE49-F238E27FC236}">
                <a16:creationId xmlns:a16="http://schemas.microsoft.com/office/drawing/2014/main" id="{B7CAF252-078B-7445-988E-0D415C7712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357164-C0F1-F74C-89FF-94E0301C7399}"/>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215379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5A24-95CD-054E-ADD9-4DA9939E7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6D6AA-A7DE-CC4A-9A8E-CC2C8D059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2F887-B836-E74B-BCD5-C29306C09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C8252-8068-C84D-9464-DC59AB92A9A7}"/>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6" name="Footer Placeholder 5">
            <a:extLst>
              <a:ext uri="{FF2B5EF4-FFF2-40B4-BE49-F238E27FC236}">
                <a16:creationId xmlns:a16="http://schemas.microsoft.com/office/drawing/2014/main" id="{08F44609-7052-7B41-8254-51A9FFC213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8730-B0BA-6D4F-8321-FAC83A2C9649}"/>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74340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0930-B111-F342-BC27-822A7A7E0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8A60AF-B82C-3041-962D-FE93825FD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122AF8-96E5-FB46-9794-30888CAD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3A731-91C6-5D4A-9789-9841FCA4E8BD}"/>
              </a:ext>
            </a:extLst>
          </p:cNvPr>
          <p:cNvSpPr>
            <a:spLocks noGrp="1"/>
          </p:cNvSpPr>
          <p:nvPr>
            <p:ph type="dt" sz="half" idx="10"/>
          </p:nvPr>
        </p:nvSpPr>
        <p:spPr/>
        <p:txBody>
          <a:bodyPr/>
          <a:lstStyle/>
          <a:p>
            <a:fld id="{359569E0-0C4F-4D41-A79F-822AA0C98EFD}" type="datetimeFigureOut">
              <a:rPr lang="en-US" smtClean="0"/>
              <a:t>9/14/2020</a:t>
            </a:fld>
            <a:endParaRPr lang="en-US" dirty="0"/>
          </a:p>
        </p:txBody>
      </p:sp>
      <p:sp>
        <p:nvSpPr>
          <p:cNvPr id="6" name="Footer Placeholder 5">
            <a:extLst>
              <a:ext uri="{FF2B5EF4-FFF2-40B4-BE49-F238E27FC236}">
                <a16:creationId xmlns:a16="http://schemas.microsoft.com/office/drawing/2014/main" id="{8559DEE7-276B-6841-A098-BDA5705624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10FC48-4BFE-4643-830B-CB47542C8845}"/>
              </a:ext>
            </a:extLst>
          </p:cNvPr>
          <p:cNvSpPr>
            <a:spLocks noGrp="1"/>
          </p:cNvSpPr>
          <p:nvPr>
            <p:ph type="sldNum" sz="quarter" idx="12"/>
          </p:nvPr>
        </p:nvSpPr>
        <p:spPr/>
        <p:txBody>
          <a:bodyPr/>
          <a:lstStyle/>
          <a:p>
            <a:fld id="{EB75FA44-27EE-4A4C-81F8-9DC9C94FC117}" type="slidenum">
              <a:rPr lang="en-US" smtClean="0"/>
              <a:t>‹#›</a:t>
            </a:fld>
            <a:endParaRPr lang="en-US" dirty="0"/>
          </a:p>
        </p:txBody>
      </p:sp>
    </p:spTree>
    <p:extLst>
      <p:ext uri="{BB962C8B-B14F-4D97-AF65-F5344CB8AC3E}">
        <p14:creationId xmlns:p14="http://schemas.microsoft.com/office/powerpoint/2010/main" val="365755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08B48-B4E3-5348-B8EE-08AC111AD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CCEAC1-3C1F-CF47-B868-28D554C01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7B6E7-5176-B34A-8B6E-C21D3F01F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569E0-0C4F-4D41-A79F-822AA0C98EFD}" type="datetimeFigureOut">
              <a:rPr lang="en-US" smtClean="0"/>
              <a:t>9/14/2020</a:t>
            </a:fld>
            <a:endParaRPr lang="en-US" dirty="0"/>
          </a:p>
        </p:txBody>
      </p:sp>
      <p:sp>
        <p:nvSpPr>
          <p:cNvPr id="5" name="Footer Placeholder 4">
            <a:extLst>
              <a:ext uri="{FF2B5EF4-FFF2-40B4-BE49-F238E27FC236}">
                <a16:creationId xmlns:a16="http://schemas.microsoft.com/office/drawing/2014/main" id="{9E352421-27D2-804E-9200-5C15AE6A4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EB7400-8F7F-1E48-AF84-EAD5791B7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FA44-27EE-4A4C-81F8-9DC9C94FC117}" type="slidenum">
              <a:rPr lang="en-US" smtClean="0"/>
              <a:t>‹#›</a:t>
            </a:fld>
            <a:endParaRPr lang="en-US" dirty="0"/>
          </a:p>
        </p:txBody>
      </p:sp>
    </p:spTree>
    <p:extLst>
      <p:ext uri="{BB962C8B-B14F-4D97-AF65-F5344CB8AC3E}">
        <p14:creationId xmlns:p14="http://schemas.microsoft.com/office/powerpoint/2010/main" val="275081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os.wa.gov/archives/RecordsManagement/RecordsRetentionSchedulesforStateGovernmentAgencies.aspx"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www.sos.wa.gov/_assets/archives/recordsmanagement/dshs-records-retention-schedule-v.2.0-%28july-2019%29.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one.dshs.wa.lcl/FS/Loss/Records/Documents/About%20Essential%20Records.pptx?web=1"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one.dshs.wa.lcl/FS/Loss/Records/Documents/Building%20an%20Essential%20Records%20Protection%20Plan.pptx?web=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ne.dshs.wa.lcl/Policies/Administrative/DSHS-AP-05-04.pdf"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leg.wa.gov/RCW/default.aspx?cite=40.14.040"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ne.dshs.wa.lcl/Policies/Administrative/DSHS-AP-05-04.pdf"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ne.dshs.wa.lcl/FS/Loss/Records/Documents/RecordsCoordinator.pdf"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leg.wa.gov/RCW/default.aspx?cite=40.14.040"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mailto:brombma@dshs.wa.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one.dshs.wa.lcl/FS/Loss/Records/Documents/About%20Essential%20Records.pptx?web=1" TargetMode="External"/><Relationship Id="rId3" Type="http://schemas.openxmlformats.org/officeDocument/2006/relationships/hyperlink" Target="http://one.dshs.wa.lcl/FS/Loss/Records/Pages/Training.aspx" TargetMode="External"/><Relationship Id="rId7" Type="http://schemas.openxmlformats.org/officeDocument/2006/relationships/hyperlink" Target="https://youtu.be/z8WXVvQqmUo"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youtu.be/xEt-2QjwZyU" TargetMode="External"/><Relationship Id="rId5" Type="http://schemas.openxmlformats.org/officeDocument/2006/relationships/hyperlink" Target="https://www.youtube.com/watch?v=aQVH-3TbNpo" TargetMode="External"/><Relationship Id="rId4" Type="http://schemas.openxmlformats.org/officeDocument/2006/relationships/hyperlink" Target="https://www.youtube.com/watch?v=85eylvOrh4w" TargetMode="External"/><Relationship Id="rId9" Type="http://schemas.openxmlformats.org/officeDocument/2006/relationships/hyperlink" Target="http://one.dshs.wa.lcl/FS/Loss/Records/Documents/EmailRetention.pptx?we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one.dshs.wa.lcl/Policies/Administrative/DSHS-AP-05-04.pdf"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one.dshs.wa.lcl/FS/Loss/Records/Pages/Schedules.aspx"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app.leg.wa.gov/RCW/default.aspx?cite=40.14.05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F5CFD-B653-3949-AFAE-CAD33921501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402154-8FC6-3641-BAE0-BA3E7D653007}"/>
              </a:ext>
            </a:extLst>
          </p:cNvPr>
          <p:cNvSpPr>
            <a:spLocks noGrp="1"/>
          </p:cNvSpPr>
          <p:nvPr>
            <p:ph type="ctrTitle"/>
          </p:nvPr>
        </p:nvSpPr>
        <p:spPr>
          <a:xfrm>
            <a:off x="1524000" y="1632856"/>
            <a:ext cx="9144000" cy="1680191"/>
          </a:xfrm>
        </p:spPr>
        <p:txBody>
          <a:bodyPr>
            <a:normAutofit fontScale="90000"/>
          </a:bodyPr>
          <a:lstStyle/>
          <a:p>
            <a:r>
              <a:rPr lang="en-US" dirty="0"/>
              <a:t/>
            </a:r>
            <a:br>
              <a:rPr lang="en-US" dirty="0"/>
            </a:br>
            <a:r>
              <a:rPr lang="en-US" dirty="0"/>
              <a:t>So, you’re a Records </a:t>
            </a:r>
            <a:r>
              <a:rPr lang="en-US" dirty="0" smtClean="0"/>
              <a:t>Coordinator* </a:t>
            </a:r>
            <a:r>
              <a:rPr lang="en-US" dirty="0"/>
              <a:t>. . </a:t>
            </a:r>
            <a:r>
              <a:rPr lang="en-US" dirty="0" smtClean="0"/>
              <a:t>.</a:t>
            </a:r>
            <a:endParaRPr lang="en-US" dirty="0"/>
          </a:p>
        </p:txBody>
      </p:sp>
      <p:sp>
        <p:nvSpPr>
          <p:cNvPr id="3" name="Subtitle 2">
            <a:extLst>
              <a:ext uri="{FF2B5EF4-FFF2-40B4-BE49-F238E27FC236}">
                <a16:creationId xmlns:a16="http://schemas.microsoft.com/office/drawing/2014/main" id="{E14D50B4-658F-8742-AF60-644026A8A432}"/>
              </a:ext>
            </a:extLst>
          </p:cNvPr>
          <p:cNvSpPr>
            <a:spLocks noGrp="1"/>
          </p:cNvSpPr>
          <p:nvPr>
            <p:ph type="subTitle" idx="1"/>
          </p:nvPr>
        </p:nvSpPr>
        <p:spPr>
          <a:xfrm>
            <a:off x="1425146" y="3582443"/>
            <a:ext cx="9144000" cy="2542784"/>
          </a:xfrm>
        </p:spPr>
        <p:txBody>
          <a:bodyPr>
            <a:normAutofit/>
          </a:bodyPr>
          <a:lstStyle/>
          <a:p>
            <a:r>
              <a:rPr lang="en-US" dirty="0" smtClean="0"/>
              <a:t>You probably have lots of questions.  </a:t>
            </a:r>
          </a:p>
          <a:p>
            <a:r>
              <a:rPr lang="en-US" dirty="0" smtClean="0"/>
              <a:t>What you will be doing?  How much time it will take from your real job? Where do you begin?</a:t>
            </a:r>
          </a:p>
          <a:p>
            <a:r>
              <a:rPr lang="en-US" dirty="0" smtClean="0"/>
              <a:t>This PPT is designed to help you with those answers.</a:t>
            </a:r>
          </a:p>
        </p:txBody>
      </p:sp>
    </p:spTree>
    <p:extLst>
      <p:ext uri="{BB962C8B-B14F-4D97-AF65-F5344CB8AC3E}">
        <p14:creationId xmlns:p14="http://schemas.microsoft.com/office/powerpoint/2010/main" val="2535838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71500" indent="-571500">
              <a:buFont typeface="Arial" panose="020B0604020202020204" pitchFamily="34" charset="0"/>
              <a:buChar char="•"/>
            </a:pPr>
            <a:r>
              <a:rPr lang="en-US" dirty="0"/>
              <a:t>Identifying essential records and establishing procedures for their protection</a:t>
            </a:r>
            <a:r>
              <a:rPr lang="en-US" dirty="0" smtClean="0"/>
              <a:t>.</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1291397"/>
          </a:xfrm>
        </p:spPr>
        <p:txBody>
          <a:bodyPr/>
          <a:lstStyle/>
          <a:p>
            <a:pPr marL="0" indent="0">
              <a:buNone/>
            </a:pPr>
            <a:r>
              <a:rPr lang="en-US" dirty="0" smtClean="0"/>
              <a:t>Essential records are identified on the records retention schedules* in the column titled “Designation.”  Typically, </a:t>
            </a:r>
            <a:r>
              <a:rPr lang="en-US" smtClean="0"/>
              <a:t>less than </a:t>
            </a:r>
            <a:r>
              <a:rPr lang="en-US" dirty="0" smtClean="0"/>
              <a:t>5% of all government records are essential.</a:t>
            </a:r>
          </a:p>
        </p:txBody>
      </p:sp>
      <p:pic>
        <p:nvPicPr>
          <p:cNvPr id="6" name="Picture 5" descr="C:\Documents and Settings\brombma\Desktop\correspondence.tif"/>
          <p:cNvPicPr/>
          <p:nvPr/>
        </p:nvPicPr>
        <p:blipFill>
          <a:blip r:embed="rId3"/>
          <a:srcRect/>
          <a:stretch>
            <a:fillRect/>
          </a:stretch>
        </p:blipFill>
        <p:spPr bwMode="auto">
          <a:xfrm>
            <a:off x="889348" y="2943617"/>
            <a:ext cx="10221237" cy="2858403"/>
          </a:xfrm>
          <a:prstGeom prst="rect">
            <a:avLst/>
          </a:prstGeom>
          <a:noFill/>
          <a:ln w="12700">
            <a:noFill/>
          </a:ln>
        </p:spPr>
      </p:pic>
      <p:sp>
        <p:nvSpPr>
          <p:cNvPr id="7" name="Oval 6"/>
          <p:cNvSpPr/>
          <p:nvPr/>
        </p:nvSpPr>
        <p:spPr>
          <a:xfrm>
            <a:off x="9720197" y="4346532"/>
            <a:ext cx="1077239" cy="400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933140" y="5123145"/>
            <a:ext cx="65135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752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 </a:t>
            </a:r>
            <a:r>
              <a:rPr lang="en-US" i="1" dirty="0" smtClean="0"/>
              <a:t>What are record retention schedules?</a:t>
            </a:r>
            <a:endParaRPr lang="en-US" i="1"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lnSpcReduction="10000"/>
          </a:bodyPr>
          <a:lstStyle/>
          <a:p>
            <a:pPr marL="0" indent="0">
              <a:lnSpc>
                <a:spcPct val="100000"/>
              </a:lnSpc>
              <a:spcBef>
                <a:spcPts val="600"/>
              </a:spcBef>
              <a:spcAft>
                <a:spcPts val="600"/>
              </a:spcAft>
              <a:buNone/>
            </a:pPr>
            <a:r>
              <a:rPr lang="en-US" dirty="0"/>
              <a:t>Records retention schedules help determine how long agency records must be kept and establishes a method of prompt and legal disposition of record series. </a:t>
            </a:r>
            <a:r>
              <a:rPr lang="en-US" dirty="0" smtClean="0"/>
              <a:t>They </a:t>
            </a:r>
            <a:r>
              <a:rPr lang="en-US" dirty="0"/>
              <a:t>also </a:t>
            </a:r>
            <a:r>
              <a:rPr lang="en-US" dirty="0" smtClean="0"/>
              <a:t>help </a:t>
            </a:r>
            <a:r>
              <a:rPr lang="en-US" dirty="0"/>
              <a:t>identify and preserve archival records.</a:t>
            </a:r>
          </a:p>
          <a:p>
            <a:pPr marL="0" indent="0">
              <a:lnSpc>
                <a:spcPct val="100000"/>
              </a:lnSpc>
              <a:spcBef>
                <a:spcPts val="600"/>
              </a:spcBef>
              <a:spcAft>
                <a:spcPts val="600"/>
              </a:spcAft>
              <a:buNone/>
            </a:pPr>
            <a:r>
              <a:rPr lang="en-US" dirty="0"/>
              <a:t>There are two places in which you may find record series: </a:t>
            </a:r>
          </a:p>
          <a:p>
            <a:pPr marL="0" indent="0">
              <a:lnSpc>
                <a:spcPct val="100000"/>
              </a:lnSpc>
              <a:spcBef>
                <a:spcPts val="600"/>
              </a:spcBef>
              <a:spcAft>
                <a:spcPts val="600"/>
              </a:spcAft>
              <a:buNone/>
            </a:pPr>
            <a:r>
              <a:rPr lang="en-US" dirty="0"/>
              <a:t>The </a:t>
            </a:r>
            <a:r>
              <a:rPr lang="en-US" dirty="0">
                <a:hlinkClick r:id="rId3"/>
              </a:rPr>
              <a:t>State General Records Retention Schedules</a:t>
            </a:r>
            <a:r>
              <a:rPr lang="en-US" dirty="0"/>
              <a:t> contain retention for records common to many state agencies and include administrative, fiscal, legal and personnel records.</a:t>
            </a:r>
          </a:p>
          <a:p>
            <a:pPr marL="0" indent="0">
              <a:lnSpc>
                <a:spcPct val="100000"/>
              </a:lnSpc>
              <a:spcBef>
                <a:spcPts val="600"/>
              </a:spcBef>
              <a:spcAft>
                <a:spcPts val="600"/>
              </a:spcAft>
              <a:buNone/>
            </a:pPr>
            <a:r>
              <a:rPr lang="en-US" dirty="0"/>
              <a:t>The unique </a:t>
            </a:r>
            <a:r>
              <a:rPr lang="en-US" dirty="0">
                <a:hlinkClick r:id="rId4"/>
              </a:rPr>
              <a:t>Department of Social and Health Services Retention Schedule </a:t>
            </a:r>
            <a:r>
              <a:rPr lang="en-US" dirty="0"/>
              <a:t>contain agency-specific records retention schedules that are unique to DSHS. </a:t>
            </a:r>
            <a:endParaRPr lang="en-US" dirty="0">
              <a:effectLst/>
            </a:endParaRPr>
          </a:p>
        </p:txBody>
      </p:sp>
    </p:spTree>
    <p:extLst>
      <p:ext uri="{BB962C8B-B14F-4D97-AF65-F5344CB8AC3E}">
        <p14:creationId xmlns:p14="http://schemas.microsoft.com/office/powerpoint/2010/main" val="136364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More about essential records. . .</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554480"/>
            <a:ext cx="10515600" cy="4232545"/>
          </a:xfrm>
        </p:spPr>
        <p:txBody>
          <a:bodyPr>
            <a:normAutofit lnSpcReduction="10000"/>
          </a:bodyPr>
          <a:lstStyle/>
          <a:p>
            <a:pPr marL="0" indent="0">
              <a:lnSpc>
                <a:spcPct val="100000"/>
              </a:lnSpc>
              <a:spcBef>
                <a:spcPts val="600"/>
              </a:spcBef>
              <a:spcAft>
                <a:spcPts val="600"/>
              </a:spcAft>
              <a:buNone/>
            </a:pPr>
            <a:r>
              <a:rPr lang="en-US" dirty="0"/>
              <a:t>When developing a new series, I will help you identify whether a record is essential; however, per policy, you are responsible for helping your organization protect these records</a:t>
            </a:r>
            <a:r>
              <a:rPr lang="en-US" dirty="0" smtClean="0"/>
              <a:t>.</a:t>
            </a:r>
          </a:p>
          <a:p>
            <a:pPr marL="0" indent="0">
              <a:lnSpc>
                <a:spcPct val="100000"/>
              </a:lnSpc>
              <a:spcBef>
                <a:spcPts val="600"/>
              </a:spcBef>
              <a:spcAft>
                <a:spcPts val="600"/>
              </a:spcAft>
              <a:buNone/>
            </a:pPr>
            <a:r>
              <a:rPr lang="en-US" dirty="0">
                <a:hlinkClick r:id="rId3"/>
              </a:rPr>
              <a:t>About Essential </a:t>
            </a:r>
            <a:r>
              <a:rPr lang="en-US" dirty="0" smtClean="0">
                <a:hlinkClick r:id="rId3"/>
              </a:rPr>
              <a:t>Records</a:t>
            </a:r>
            <a:r>
              <a:rPr lang="en-US" dirty="0" smtClean="0"/>
              <a:t> describes further what essential records are and options for protecting them.</a:t>
            </a:r>
            <a:endParaRPr lang="en-US" dirty="0">
              <a:hlinkClick r:id="rId4"/>
            </a:endParaRPr>
          </a:p>
          <a:p>
            <a:pPr marL="0" indent="0">
              <a:lnSpc>
                <a:spcPct val="100000"/>
              </a:lnSpc>
              <a:spcBef>
                <a:spcPts val="600"/>
              </a:spcBef>
              <a:spcAft>
                <a:spcPts val="600"/>
              </a:spcAft>
              <a:buNone/>
            </a:pPr>
            <a:r>
              <a:rPr lang="en-US" dirty="0">
                <a:hlinkClick r:id="rId4"/>
              </a:rPr>
              <a:t>Building an Essential Records Protection Plan</a:t>
            </a:r>
            <a:r>
              <a:rPr lang="en-US" dirty="0"/>
              <a:t> offers guidelines in establishing a plan protecting DSHS records needed for the continuity of operations during and following a disaster.  </a:t>
            </a:r>
            <a:endParaRPr lang="en-US" dirty="0" smtClean="0"/>
          </a:p>
          <a:p>
            <a:pPr marL="0" indent="0">
              <a:lnSpc>
                <a:spcPct val="100000"/>
              </a:lnSpc>
              <a:spcBef>
                <a:spcPts val="600"/>
              </a:spcBef>
              <a:spcAft>
                <a:spcPts val="600"/>
              </a:spcAft>
              <a:buNone/>
            </a:pPr>
            <a:r>
              <a:rPr lang="en-US" dirty="0" smtClean="0"/>
              <a:t>I </a:t>
            </a:r>
            <a:r>
              <a:rPr lang="en-US" dirty="0"/>
              <a:t>am also available if you need further information or help.</a:t>
            </a:r>
          </a:p>
          <a:p>
            <a:pPr marL="0" indent="0">
              <a:lnSpc>
                <a:spcPct val="100000"/>
              </a:lnSpc>
              <a:spcBef>
                <a:spcPts val="600"/>
              </a:spcBef>
              <a:spcAft>
                <a:spcPts val="600"/>
              </a:spcAft>
              <a:buNone/>
            </a:pPr>
            <a:endParaRPr lang="en-US" dirty="0"/>
          </a:p>
        </p:txBody>
      </p:sp>
    </p:spTree>
    <p:extLst>
      <p:ext uri="{BB962C8B-B14F-4D97-AF65-F5344CB8AC3E}">
        <p14:creationId xmlns:p14="http://schemas.microsoft.com/office/powerpoint/2010/main" val="316160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pPr marL="571500" indent="-571500">
              <a:buFont typeface="Arial" panose="020B0604020202020204" pitchFamily="34" charset="0"/>
              <a:buChar char="•"/>
            </a:pPr>
            <a:r>
              <a:rPr lang="en-US" dirty="0"/>
              <a:t>Assisting with records disposition</a:t>
            </a:r>
            <a:r>
              <a:rPr lang="en-US" dirty="0" smtClean="0"/>
              <a:t>.</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748376" cy="4437061"/>
          </a:xfrm>
        </p:spPr>
        <p:txBody>
          <a:bodyPr>
            <a:normAutofit/>
          </a:bodyPr>
          <a:lstStyle/>
          <a:p>
            <a:pPr marL="0" indent="0">
              <a:lnSpc>
                <a:spcPct val="100000"/>
              </a:lnSpc>
              <a:spcBef>
                <a:spcPts val="600"/>
              </a:spcBef>
              <a:spcAft>
                <a:spcPts val="600"/>
              </a:spcAft>
              <a:buNone/>
            </a:pPr>
            <a:r>
              <a:rPr lang="en-US" dirty="0"/>
              <a:t>“Disposition” means </a:t>
            </a:r>
            <a:r>
              <a:rPr lang="en-US" dirty="0" smtClean="0"/>
              <a:t>there is a change to the custody, </a:t>
            </a:r>
            <a:r>
              <a:rPr lang="en-US" dirty="0"/>
              <a:t>location, or nature of DSHS records </a:t>
            </a:r>
            <a:r>
              <a:rPr lang="en-US" dirty="0" smtClean="0"/>
              <a:t>and includes </a:t>
            </a:r>
            <a:r>
              <a:rPr lang="en-US" dirty="0"/>
              <a:t>transfer, </a:t>
            </a:r>
            <a:r>
              <a:rPr lang="en-US" dirty="0" smtClean="0"/>
              <a:t>duplication, </a:t>
            </a:r>
            <a:r>
              <a:rPr lang="en-US" dirty="0"/>
              <a:t>or </a:t>
            </a:r>
            <a:r>
              <a:rPr lang="en-US" dirty="0" smtClean="0"/>
              <a:t>destruction.</a:t>
            </a:r>
            <a:endParaRPr lang="en-US" dirty="0"/>
          </a:p>
          <a:p>
            <a:pPr marL="0" indent="0">
              <a:lnSpc>
                <a:spcPct val="100000"/>
              </a:lnSpc>
              <a:spcBef>
                <a:spcPts val="600"/>
              </a:spcBef>
              <a:spcAft>
                <a:spcPts val="600"/>
              </a:spcAft>
              <a:buNone/>
            </a:pPr>
            <a:r>
              <a:rPr lang="en-US" dirty="0" smtClean="0"/>
              <a:t>There are two situations during which records disposition may require your attention.  These are:</a:t>
            </a:r>
          </a:p>
          <a:p>
            <a:pPr marL="514350" indent="-514350">
              <a:lnSpc>
                <a:spcPct val="114000"/>
              </a:lnSpc>
              <a:spcBef>
                <a:spcPts val="1200"/>
              </a:spcBef>
              <a:buNone/>
              <a:tabLst>
                <a:tab pos="514350" algn="l"/>
              </a:tabLst>
            </a:pPr>
            <a:r>
              <a:rPr lang="en-US" dirty="0" smtClean="0"/>
              <a:t>1. 	Disposition Report sent monthly from the State Records Center</a:t>
            </a:r>
          </a:p>
          <a:p>
            <a:pPr marL="514350" indent="-514350">
              <a:lnSpc>
                <a:spcPct val="114000"/>
              </a:lnSpc>
              <a:buAutoNum type="arabicPeriod" startAt="2"/>
              <a:tabLst>
                <a:tab pos="514350" algn="l"/>
              </a:tabLst>
            </a:pPr>
            <a:r>
              <a:rPr lang="en-US" dirty="0" smtClean="0"/>
              <a:t>CITRIX files sent monthly from DSHS Technical Services Division</a:t>
            </a:r>
          </a:p>
        </p:txBody>
      </p:sp>
    </p:spTree>
    <p:extLst>
      <p:ext uri="{BB962C8B-B14F-4D97-AF65-F5344CB8AC3E}">
        <p14:creationId xmlns:p14="http://schemas.microsoft.com/office/powerpoint/2010/main" val="921444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14350" indent="-514350">
              <a:tabLst>
                <a:tab pos="514350" algn="l"/>
              </a:tabLst>
            </a:pPr>
            <a:r>
              <a:rPr lang="en-US" dirty="0" smtClean="0"/>
              <a:t>1.	Disposition </a:t>
            </a:r>
            <a:r>
              <a:rPr lang="en-US" dirty="0"/>
              <a:t>Report sent monthly </a:t>
            </a:r>
            <a:r>
              <a:rPr lang="en-US" dirty="0" smtClean="0"/>
              <a:t>from </a:t>
            </a:r>
            <a:r>
              <a:rPr lang="en-US" dirty="0"/>
              <a:t>the State Records </a:t>
            </a:r>
            <a:r>
              <a:rPr lang="en-US" dirty="0" smtClean="0"/>
              <a:t>Center (SRC)</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lstStyle/>
          <a:p>
            <a:pPr marL="0" indent="0">
              <a:spcBef>
                <a:spcPts val="600"/>
              </a:spcBef>
              <a:spcAft>
                <a:spcPts val="600"/>
              </a:spcAft>
              <a:buNone/>
            </a:pPr>
            <a:r>
              <a:rPr lang="en-US" dirty="0" smtClean="0"/>
              <a:t>Each month the SRC sends a list of records stored there which have met their retention, called a Disposition Report.  Not every Records Coordinator will receive this report each month.</a:t>
            </a:r>
          </a:p>
          <a:p>
            <a:pPr marL="0" indent="0">
              <a:spcBef>
                <a:spcPts val="600"/>
              </a:spcBef>
              <a:spcAft>
                <a:spcPts val="600"/>
              </a:spcAft>
              <a:buNone/>
            </a:pPr>
            <a:r>
              <a:rPr lang="en-US" dirty="0" smtClean="0"/>
              <a:t>The department has 30 days in which to check the listed records for holds* or approve destruction of the identified records.  These are program records so I send the report to you, via email, for processing.</a:t>
            </a:r>
          </a:p>
          <a:p>
            <a:pPr marL="0" indent="0">
              <a:spcBef>
                <a:spcPts val="600"/>
              </a:spcBef>
              <a:spcAft>
                <a:spcPts val="600"/>
              </a:spcAft>
              <a:buNone/>
            </a:pPr>
            <a:r>
              <a:rPr lang="en-US" dirty="0" smtClean="0"/>
              <a:t>Here’s where having a Records Custodian network is very important since most of these records originate from the field.  You must develop a process and follow-up to learn the disposition of these identified records so you can notify me.</a:t>
            </a:r>
          </a:p>
          <a:p>
            <a:pPr marL="0" indent="0">
              <a:spcBef>
                <a:spcPts val="600"/>
              </a:spcBef>
              <a:spcAft>
                <a:spcPts val="600"/>
              </a:spcAft>
              <a:buNone/>
            </a:pPr>
            <a:endParaRPr lang="en-US" dirty="0"/>
          </a:p>
        </p:txBody>
      </p:sp>
    </p:spTree>
    <p:extLst>
      <p:ext uri="{BB962C8B-B14F-4D97-AF65-F5344CB8AC3E}">
        <p14:creationId xmlns:p14="http://schemas.microsoft.com/office/powerpoint/2010/main" val="388821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 </a:t>
            </a:r>
            <a:r>
              <a:rPr lang="en-US" i="1" dirty="0" smtClean="0"/>
              <a:t>What is a hold?</a:t>
            </a:r>
            <a:endParaRPr lang="en-US" i="1"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402916"/>
            <a:ext cx="10811006" cy="4774048"/>
          </a:xfrm>
        </p:spPr>
        <p:txBody>
          <a:bodyPr>
            <a:normAutofit/>
          </a:bodyPr>
          <a:lstStyle/>
          <a:p>
            <a:pPr marL="0" indent="0">
              <a:lnSpc>
                <a:spcPct val="100000"/>
              </a:lnSpc>
              <a:spcBef>
                <a:spcPts val="600"/>
              </a:spcBef>
              <a:spcAft>
                <a:spcPts val="600"/>
              </a:spcAft>
              <a:buNone/>
            </a:pPr>
            <a:r>
              <a:rPr lang="en-US" sz="2600" dirty="0" smtClean="0"/>
              <a:t>“Holds” result from events where records must not be destroyed and are kept longer than their minimum retention requirements.  There are several types of holds:  Legal, Program, and Audit.  </a:t>
            </a:r>
          </a:p>
          <a:p>
            <a:pPr marL="0" indent="0">
              <a:lnSpc>
                <a:spcPct val="100000"/>
              </a:lnSpc>
              <a:spcBef>
                <a:spcPts val="600"/>
              </a:spcBef>
              <a:spcAft>
                <a:spcPts val="600"/>
              </a:spcAft>
              <a:buNone/>
            </a:pPr>
            <a:r>
              <a:rPr lang="en-US" sz="2600" dirty="0" smtClean="0"/>
              <a:t>The DSHS Discovery Officer notifies the agency of </a:t>
            </a:r>
            <a:r>
              <a:rPr lang="en-US" sz="2600" b="1" dirty="0" smtClean="0"/>
              <a:t>legal</a:t>
            </a:r>
            <a:r>
              <a:rPr lang="en-US" sz="2600" dirty="0" smtClean="0"/>
              <a:t> holds where records are involved in a existing, pending, or anticipated litigation.  We must not destroy these records until directed by the Discovery Officer.  Working with your Discovery Coordinators helps you identify these records.</a:t>
            </a:r>
          </a:p>
          <a:p>
            <a:pPr marL="0" indent="0">
              <a:lnSpc>
                <a:spcPct val="100000"/>
              </a:lnSpc>
              <a:spcBef>
                <a:spcPts val="600"/>
              </a:spcBef>
              <a:spcAft>
                <a:spcPts val="600"/>
              </a:spcAft>
              <a:buNone/>
            </a:pPr>
            <a:r>
              <a:rPr lang="en-US" sz="2600" dirty="0" smtClean="0"/>
              <a:t>You notify me when program or audit holds are necessary.</a:t>
            </a:r>
            <a:r>
              <a:rPr lang="en-US" sz="2600" dirty="0"/>
              <a:t> </a:t>
            </a:r>
            <a:r>
              <a:rPr lang="en-US" sz="2600" dirty="0" smtClean="0"/>
              <a:t> </a:t>
            </a:r>
            <a:r>
              <a:rPr lang="en-US" sz="2600" b="1" dirty="0" smtClean="0"/>
              <a:t>Program</a:t>
            </a:r>
            <a:r>
              <a:rPr lang="en-US" sz="2600" dirty="0" smtClean="0"/>
              <a:t> holds occur when programs need to keep records longer than </a:t>
            </a:r>
            <a:r>
              <a:rPr lang="en-US" sz="2600" dirty="0"/>
              <a:t>the </a:t>
            </a:r>
            <a:r>
              <a:rPr lang="en-US" sz="2600" dirty="0" smtClean="0"/>
              <a:t>minimal retention requirement for operational reasons; and </a:t>
            </a:r>
            <a:r>
              <a:rPr lang="en-US" sz="2600" b="1" dirty="0" smtClean="0"/>
              <a:t>audit</a:t>
            </a:r>
            <a:r>
              <a:rPr lang="en-US" sz="2600" dirty="0" smtClean="0"/>
              <a:t> holds are placed during program audits.</a:t>
            </a:r>
          </a:p>
        </p:txBody>
      </p:sp>
    </p:spTree>
    <p:extLst>
      <p:ext uri="{BB962C8B-B14F-4D97-AF65-F5344CB8AC3E}">
        <p14:creationId xmlns:p14="http://schemas.microsoft.com/office/powerpoint/2010/main" val="602348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80387" y="0"/>
            <a:ext cx="12272387" cy="6858000"/>
          </a:xfrm>
          <a:prstGeom prst="rect">
            <a:avLst/>
          </a:prstGeom>
        </p:spPr>
      </p:pic>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279704" y="1415441"/>
            <a:ext cx="3469709" cy="4734838"/>
          </a:xfrm>
        </p:spPr>
        <p:txBody>
          <a:bodyPr>
            <a:normAutofit lnSpcReduction="10000"/>
          </a:bodyPr>
          <a:lstStyle/>
          <a:p>
            <a:pPr marL="0" indent="0">
              <a:buNone/>
            </a:pPr>
            <a:r>
              <a:rPr lang="en-US" sz="2400" dirty="0" smtClean="0"/>
              <a:t>Check the appropriate box under the Holds and </a:t>
            </a:r>
            <a:r>
              <a:rPr lang="en-US" sz="2400" dirty="0" err="1" smtClean="0"/>
              <a:t>Disp</a:t>
            </a:r>
            <a:r>
              <a:rPr lang="en-US" sz="2400" dirty="0" smtClean="0"/>
              <a:t> (for disposition) columns:</a:t>
            </a:r>
          </a:p>
          <a:p>
            <a:pPr marL="0" indent="0">
              <a:buNone/>
            </a:pPr>
            <a:r>
              <a:rPr lang="en-US" sz="2400" dirty="0" smtClean="0"/>
              <a:t>L is legal hold;</a:t>
            </a:r>
          </a:p>
          <a:p>
            <a:pPr marL="0" indent="0">
              <a:buNone/>
            </a:pPr>
            <a:r>
              <a:rPr lang="en-US" sz="2400" dirty="0" smtClean="0"/>
              <a:t>P is program hold; and</a:t>
            </a:r>
          </a:p>
          <a:p>
            <a:pPr marL="0" indent="0">
              <a:buNone/>
            </a:pPr>
            <a:r>
              <a:rPr lang="en-US" sz="2400" dirty="0" smtClean="0"/>
              <a:t>A is audit hold.</a:t>
            </a:r>
            <a:endParaRPr lang="en-US" sz="2400" dirty="0"/>
          </a:p>
          <a:p>
            <a:pPr marL="0" indent="0">
              <a:buNone/>
            </a:pPr>
            <a:r>
              <a:rPr lang="en-US" sz="2400" b="1" dirty="0" smtClean="0">
                <a:solidFill>
                  <a:srgbClr val="FF0000"/>
                </a:solidFill>
              </a:rPr>
              <a:t>If you check the R column, your boxes will be returned to you. </a:t>
            </a:r>
          </a:p>
          <a:p>
            <a:pPr marL="0" indent="0">
              <a:buNone/>
            </a:pPr>
            <a:r>
              <a:rPr lang="en-US" sz="2400" b="1" dirty="0" smtClean="0"/>
              <a:t>If you leave the form blank, that means the records may be destroyed.</a:t>
            </a:r>
          </a:p>
          <a:p>
            <a:pPr marL="0" indent="0">
              <a:buNone/>
            </a:pPr>
            <a:endParaRPr lang="en-US" dirty="0">
              <a:solidFill>
                <a:srgbClr val="0000C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52" y="1227545"/>
            <a:ext cx="7473656" cy="4349007"/>
          </a:xfrm>
          <a:prstGeom prst="rect">
            <a:avLst/>
          </a:prstGeom>
        </p:spPr>
      </p:pic>
      <p:sp>
        <p:nvSpPr>
          <p:cNvPr id="7" name="Content Placeholder 2">
            <a:extLst>
              <a:ext uri="{FF2B5EF4-FFF2-40B4-BE49-F238E27FC236}">
                <a16:creationId xmlns:a16="http://schemas.microsoft.com/office/drawing/2014/main" id="{218EAEDF-32D9-1741-8806-912FF813FC9C}"/>
              </a:ext>
            </a:extLst>
          </p:cNvPr>
          <p:cNvSpPr txBox="1">
            <a:spLocks/>
          </p:cNvSpPr>
          <p:nvPr/>
        </p:nvSpPr>
        <p:spPr>
          <a:xfrm>
            <a:off x="669052" y="446546"/>
            <a:ext cx="10515600" cy="780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The below is an example of a Disposition Report for Office 702 of records scheduled for disposition 07/01/2020, due to me no later than 06/30/2020. </a:t>
            </a:r>
            <a:endParaRPr lang="en-US" sz="2600" dirty="0">
              <a:solidFill>
                <a:srgbClr val="0000CC"/>
              </a:solidFill>
            </a:endParaRPr>
          </a:p>
        </p:txBody>
      </p:sp>
      <p:sp>
        <p:nvSpPr>
          <p:cNvPr id="2" name="Oval 1"/>
          <p:cNvSpPr/>
          <p:nvPr/>
        </p:nvSpPr>
        <p:spPr>
          <a:xfrm>
            <a:off x="6826685" y="4233797"/>
            <a:ext cx="1316023" cy="3256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43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14350" indent="-514350">
              <a:tabLst>
                <a:tab pos="514350" algn="l"/>
              </a:tabLst>
            </a:pPr>
            <a:r>
              <a:rPr lang="en-US" dirty="0" smtClean="0"/>
              <a:t>2.	CITRIX </a:t>
            </a:r>
            <a:r>
              <a:rPr lang="en-US" dirty="0"/>
              <a:t>files sent monthly from DSHS Technical Services </a:t>
            </a:r>
            <a:r>
              <a:rPr lang="en-US" dirty="0" smtClean="0"/>
              <a:t>Division (TSD)</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fontScale="92500" lnSpcReduction="20000"/>
          </a:bodyPr>
          <a:lstStyle/>
          <a:p>
            <a:pPr marL="0" indent="0">
              <a:lnSpc>
                <a:spcPct val="100000"/>
              </a:lnSpc>
              <a:spcBef>
                <a:spcPts val="600"/>
              </a:spcBef>
              <a:spcAft>
                <a:spcPts val="600"/>
              </a:spcAft>
              <a:buNone/>
            </a:pPr>
            <a:r>
              <a:rPr lang="en-US" sz="2600" dirty="0" smtClean="0"/>
              <a:t>Some staff work remotely through CITRIX which is a remote connectivity application managed by TSD.  Once they stop using CITRIX, files often remain on their computer which may still require retention.</a:t>
            </a:r>
          </a:p>
          <a:p>
            <a:pPr marL="0" indent="0">
              <a:lnSpc>
                <a:spcPct val="100000"/>
              </a:lnSpc>
              <a:spcBef>
                <a:spcPts val="600"/>
              </a:spcBef>
              <a:spcAft>
                <a:spcPts val="600"/>
              </a:spcAft>
              <a:buNone/>
            </a:pPr>
            <a:r>
              <a:rPr lang="en-US" sz="2600" dirty="0" smtClean="0"/>
              <a:t>TSD notifies me monthly of existing records.  I contact you as the files are program records and organized into administration folders.  </a:t>
            </a:r>
            <a:r>
              <a:rPr lang="en-US" sz="2600" b="1" dirty="0" smtClean="0"/>
              <a:t>You have access only to your administration folder (i.e. ALTSA, BHA, SCC).</a:t>
            </a:r>
            <a:r>
              <a:rPr lang="en-US" sz="2600" dirty="0" smtClean="0"/>
              <a:t>  After review, you may delete those no longer requiring retention or download for storage those that have remaining retention or require hold.</a:t>
            </a:r>
          </a:p>
          <a:p>
            <a:pPr marL="0" indent="0">
              <a:lnSpc>
                <a:spcPct val="100000"/>
              </a:lnSpc>
              <a:spcBef>
                <a:spcPts val="600"/>
              </a:spcBef>
              <a:spcAft>
                <a:spcPts val="600"/>
              </a:spcAft>
              <a:buNone/>
            </a:pPr>
            <a:r>
              <a:rPr lang="en-US" sz="2600" dirty="0"/>
              <a:t>Due by the end of the month, if there are files remaining in your folder, I will send the files to you via email</a:t>
            </a:r>
            <a:r>
              <a:rPr lang="en-US" sz="2600" dirty="0" smtClean="0"/>
              <a:t>.</a:t>
            </a:r>
          </a:p>
          <a:p>
            <a:pPr marL="0" indent="0">
              <a:lnSpc>
                <a:spcPct val="100000"/>
              </a:lnSpc>
              <a:spcBef>
                <a:spcPts val="600"/>
              </a:spcBef>
              <a:spcAft>
                <a:spcPts val="600"/>
              </a:spcAft>
              <a:buNone/>
            </a:pPr>
            <a:r>
              <a:rPr lang="en-US" sz="2600" dirty="0" smtClean="0">
                <a:solidFill>
                  <a:srgbClr val="0000CC"/>
                </a:solidFill>
              </a:rPr>
              <a:t>Access to the staging area is required; and, once you become a Records Coordinator, you will be given access.</a:t>
            </a:r>
          </a:p>
        </p:txBody>
      </p:sp>
    </p:spTree>
    <p:extLst>
      <p:ext uri="{BB962C8B-B14F-4D97-AF65-F5344CB8AC3E}">
        <p14:creationId xmlns:p14="http://schemas.microsoft.com/office/powerpoint/2010/main" val="3869719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71500" indent="-571500">
              <a:lnSpc>
                <a:spcPct val="110000"/>
              </a:lnSpc>
              <a:spcBef>
                <a:spcPts val="600"/>
              </a:spcBef>
              <a:spcAft>
                <a:spcPts val="600"/>
              </a:spcAft>
              <a:buFont typeface="Arial" panose="020B0604020202020204" pitchFamily="34" charset="0"/>
              <a:buChar char="•"/>
            </a:pPr>
            <a:r>
              <a:rPr lang="en-US" dirty="0"/>
              <a:t>Establishing procedures for onsite records destruction.</a:t>
            </a:r>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lstStyle/>
          <a:p>
            <a:pPr marL="0" indent="0">
              <a:lnSpc>
                <a:spcPct val="100000"/>
              </a:lnSpc>
              <a:spcBef>
                <a:spcPts val="600"/>
              </a:spcBef>
              <a:spcAft>
                <a:spcPts val="600"/>
              </a:spcAft>
              <a:buNone/>
            </a:pPr>
            <a:r>
              <a:rPr lang="en-US" dirty="0" smtClean="0"/>
              <a:t>As a Records Coordinator, you must help your administration, division, or program establish procedures for onsite records destruction per minimum requirements as stated in </a:t>
            </a:r>
            <a:r>
              <a:rPr lang="en-US" dirty="0" smtClean="0">
                <a:hlinkClick r:id="rId3"/>
              </a:rPr>
              <a:t>Administrative Policy 5.04</a:t>
            </a:r>
            <a:r>
              <a:rPr lang="en-US" dirty="0" smtClean="0"/>
              <a:t>, Attachment A:  Onsite Destruction Log.</a:t>
            </a:r>
          </a:p>
          <a:p>
            <a:pPr marL="0" indent="0">
              <a:lnSpc>
                <a:spcPct val="100000"/>
              </a:lnSpc>
              <a:spcBef>
                <a:spcPts val="600"/>
              </a:spcBef>
              <a:spcAft>
                <a:spcPts val="600"/>
              </a:spcAft>
              <a:buNone/>
            </a:pPr>
            <a:r>
              <a:rPr lang="en-US" dirty="0" smtClean="0"/>
              <a:t>Onsite records is the destruction of DSHS records at the location where the records were created and used.  A destruction log is required to document that staff were compliant with current retention requirements at the time that the records were destroyed.</a:t>
            </a:r>
          </a:p>
          <a:p>
            <a:pPr marL="0" indent="0">
              <a:lnSpc>
                <a:spcPct val="100000"/>
              </a:lnSpc>
              <a:spcBef>
                <a:spcPts val="600"/>
              </a:spcBef>
              <a:spcAft>
                <a:spcPts val="600"/>
              </a:spcAft>
              <a:buNone/>
            </a:pPr>
            <a:endParaRPr lang="en-US" dirty="0"/>
          </a:p>
        </p:txBody>
      </p:sp>
    </p:spTree>
    <p:extLst>
      <p:ext uri="{BB962C8B-B14F-4D97-AF65-F5344CB8AC3E}">
        <p14:creationId xmlns:p14="http://schemas.microsoft.com/office/powerpoint/2010/main" val="251791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pPr marL="571500" indent="-571500">
              <a:buFont typeface="Arial" panose="020B0604020202020204" pitchFamily="34" charset="0"/>
              <a:buChar char="•"/>
            </a:pPr>
            <a:r>
              <a:rPr lang="en-US" dirty="0"/>
              <a:t>Assisting with record inventories</a:t>
            </a:r>
            <a:r>
              <a:rPr lang="en-US" dirty="0" smtClean="0"/>
              <a:t>.</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lstStyle/>
          <a:p>
            <a:pPr marL="0" indent="0">
              <a:spcBef>
                <a:spcPts val="600"/>
              </a:spcBef>
              <a:spcAft>
                <a:spcPts val="600"/>
              </a:spcAft>
              <a:buNone/>
            </a:pPr>
            <a:r>
              <a:rPr lang="en-US" dirty="0" smtClean="0"/>
              <a:t>Every seven years DSHS is required per </a:t>
            </a:r>
            <a:r>
              <a:rPr lang="en-US" dirty="0" smtClean="0">
                <a:hlinkClick r:id="rId3"/>
              </a:rPr>
              <a:t>RCW 40.14.040 </a:t>
            </a:r>
            <a:r>
              <a:rPr lang="en-US" dirty="0" smtClean="0"/>
              <a:t> and State Records Management to conduct an agency records inventory.</a:t>
            </a:r>
          </a:p>
          <a:p>
            <a:pPr marL="0" indent="0">
              <a:spcBef>
                <a:spcPts val="600"/>
              </a:spcBef>
              <a:spcAft>
                <a:spcPts val="600"/>
              </a:spcAft>
              <a:buNone/>
            </a:pPr>
            <a:r>
              <a:rPr lang="en-US" dirty="0" smtClean="0"/>
              <a:t>The purpose of a records inventory is to identify and quantify all records created or maintained by your administration, division, or office.  It is used to collect information about your records including type, date range, format, volume, storage location, and applicable records series information.</a:t>
            </a:r>
          </a:p>
          <a:p>
            <a:pPr marL="0" indent="0">
              <a:spcBef>
                <a:spcPts val="600"/>
              </a:spcBef>
              <a:spcAft>
                <a:spcPts val="600"/>
              </a:spcAft>
              <a:buNone/>
            </a:pPr>
            <a:r>
              <a:rPr lang="en-US" dirty="0" smtClean="0"/>
              <a:t>Copies of past records inventories have been imaged into MODIS; and all Records Coordinators have access to this program.  If you do not, please contact me.</a:t>
            </a:r>
            <a:endParaRPr lang="en-US" dirty="0"/>
          </a:p>
        </p:txBody>
      </p:sp>
    </p:spTree>
    <p:extLst>
      <p:ext uri="{BB962C8B-B14F-4D97-AF65-F5344CB8AC3E}">
        <p14:creationId xmlns:p14="http://schemas.microsoft.com/office/powerpoint/2010/main" val="307537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lstStyle/>
          <a:p>
            <a:r>
              <a:rPr lang="en-US" i="1" dirty="0"/>
              <a:t>What is a Records Coordinator?</a:t>
            </a:r>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lnSpcReduction="10000"/>
          </a:bodyPr>
          <a:lstStyle/>
          <a:p>
            <a:pPr marL="0" indent="0">
              <a:lnSpc>
                <a:spcPct val="110000"/>
              </a:lnSpc>
              <a:spcBef>
                <a:spcPts val="600"/>
              </a:spcBef>
              <a:spcAft>
                <a:spcPts val="600"/>
              </a:spcAft>
              <a:buNone/>
            </a:pPr>
            <a:r>
              <a:rPr lang="en-US" dirty="0"/>
              <a:t>Per </a:t>
            </a:r>
            <a:r>
              <a:rPr lang="en-US" dirty="0">
                <a:hlinkClick r:id="rId3"/>
              </a:rPr>
              <a:t>Administrative Policy 05.04</a:t>
            </a:r>
            <a:r>
              <a:rPr lang="en-US" dirty="0"/>
              <a:t>, you were appointed a Records Coordinator by your program management, to assist the Agency Records Office with records management and retention duties of your administration, division, or office.</a:t>
            </a:r>
          </a:p>
          <a:p>
            <a:pPr marL="0" indent="0">
              <a:lnSpc>
                <a:spcPct val="134000"/>
              </a:lnSpc>
              <a:spcBef>
                <a:spcPts val="600"/>
              </a:spcBef>
              <a:spcAft>
                <a:spcPts val="600"/>
              </a:spcAft>
              <a:buNone/>
            </a:pPr>
            <a:r>
              <a:rPr lang="en-US" b="1" dirty="0"/>
              <a:t>What does that really mean?</a:t>
            </a:r>
          </a:p>
          <a:p>
            <a:pPr marL="0" indent="0">
              <a:lnSpc>
                <a:spcPct val="100000"/>
              </a:lnSpc>
              <a:spcBef>
                <a:spcPts val="600"/>
              </a:spcBef>
              <a:spcAft>
                <a:spcPts val="600"/>
              </a:spcAft>
              <a:buNone/>
            </a:pPr>
            <a:r>
              <a:rPr lang="en-US" dirty="0"/>
              <a:t>DSHS is too large for one person to manage retention responsibilities for the entire agency.  As a part of the DSHS information network, you know your records better than the Agency Records Officer – </a:t>
            </a:r>
            <a:r>
              <a:rPr lang="en-US" dirty="0" smtClean="0"/>
              <a:t>me* </a:t>
            </a:r>
            <a:r>
              <a:rPr lang="en-US" dirty="0"/>
              <a:t>– and I need your help.</a:t>
            </a:r>
          </a:p>
        </p:txBody>
      </p:sp>
      <p:sp>
        <p:nvSpPr>
          <p:cNvPr id="4" name="Oval 3"/>
          <p:cNvSpPr/>
          <p:nvPr/>
        </p:nvSpPr>
        <p:spPr>
          <a:xfrm>
            <a:off x="9586126" y="4945803"/>
            <a:ext cx="773725" cy="6189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3084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44" y="125261"/>
            <a:ext cx="4696633" cy="60756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721" y="225469"/>
            <a:ext cx="6620024" cy="4078060"/>
          </a:xfrm>
          <a:prstGeom prst="rect">
            <a:avLst/>
          </a:prstGeom>
        </p:spPr>
      </p:pic>
      <p:sp>
        <p:nvSpPr>
          <p:cNvPr id="9" name="Content Placeholder 2">
            <a:extLst>
              <a:ext uri="{FF2B5EF4-FFF2-40B4-BE49-F238E27FC236}">
                <a16:creationId xmlns:a16="http://schemas.microsoft.com/office/drawing/2014/main" id="{FFDF728E-1C65-D04B-9384-0F180D85F4EA}"/>
              </a:ext>
            </a:extLst>
          </p:cNvPr>
          <p:cNvSpPr>
            <a:spLocks noGrp="1"/>
          </p:cNvSpPr>
          <p:nvPr>
            <p:ph idx="1"/>
          </p:nvPr>
        </p:nvSpPr>
        <p:spPr>
          <a:xfrm>
            <a:off x="5098720" y="4303529"/>
            <a:ext cx="6255079" cy="1873434"/>
          </a:xfrm>
        </p:spPr>
        <p:txBody>
          <a:bodyPr/>
          <a:lstStyle/>
          <a:p>
            <a:pPr marL="0" indent="0">
              <a:buNone/>
            </a:pPr>
            <a:r>
              <a:rPr lang="en-US" dirty="0" smtClean="0"/>
              <a:t>This is the form completed for each unique-DSHS record series used by your administration, division, or program during a records inventory.</a:t>
            </a:r>
          </a:p>
        </p:txBody>
      </p:sp>
    </p:spTree>
    <p:extLst>
      <p:ext uri="{BB962C8B-B14F-4D97-AF65-F5344CB8AC3E}">
        <p14:creationId xmlns:p14="http://schemas.microsoft.com/office/powerpoint/2010/main" val="3786009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95" y="212943"/>
            <a:ext cx="7523108" cy="5813311"/>
          </a:xfrm>
          <a:prstGeom prst="rect">
            <a:avLst/>
          </a:prstGeom>
        </p:spPr>
      </p:pic>
      <p:sp>
        <p:nvSpPr>
          <p:cNvPr id="4" name="Content Placeholder 2">
            <a:extLst>
              <a:ext uri="{FF2B5EF4-FFF2-40B4-BE49-F238E27FC236}">
                <a16:creationId xmlns:a16="http://schemas.microsoft.com/office/drawing/2014/main" id="{FFDF728E-1C65-D04B-9384-0F180D85F4EA}"/>
              </a:ext>
            </a:extLst>
          </p:cNvPr>
          <p:cNvSpPr>
            <a:spLocks noGrp="1"/>
          </p:cNvSpPr>
          <p:nvPr>
            <p:ph idx="1"/>
          </p:nvPr>
        </p:nvSpPr>
        <p:spPr>
          <a:xfrm>
            <a:off x="7783698" y="1102908"/>
            <a:ext cx="3570101" cy="4033380"/>
          </a:xfrm>
        </p:spPr>
        <p:txBody>
          <a:bodyPr>
            <a:normAutofit/>
          </a:bodyPr>
          <a:lstStyle/>
          <a:p>
            <a:pPr marL="0" indent="0">
              <a:buNone/>
            </a:pPr>
            <a:r>
              <a:rPr lang="en-US" dirty="0" smtClean="0"/>
              <a:t>Complete this form for each record series found on the State General Records Retention Schedules</a:t>
            </a:r>
            <a:r>
              <a:rPr lang="en-US" dirty="0"/>
              <a:t> </a:t>
            </a:r>
            <a:r>
              <a:rPr lang="en-US" dirty="0" smtClean="0"/>
              <a:t>and used by your administration, division, or program during a records inventory.</a:t>
            </a:r>
          </a:p>
        </p:txBody>
      </p:sp>
    </p:spTree>
    <p:extLst>
      <p:ext uri="{BB962C8B-B14F-4D97-AF65-F5344CB8AC3E}">
        <p14:creationId xmlns:p14="http://schemas.microsoft.com/office/powerpoint/2010/main" val="1460122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4E8767-550D-674C-B25C-3B3011BA38D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596098-04D0-FE4E-9B53-5E469CD5CC87}"/>
              </a:ext>
            </a:extLst>
          </p:cNvPr>
          <p:cNvSpPr>
            <a:spLocks noGrp="1"/>
          </p:cNvSpPr>
          <p:nvPr>
            <p:ph type="title"/>
          </p:nvPr>
        </p:nvSpPr>
        <p:spPr>
          <a:xfrm>
            <a:off x="838200" y="365126"/>
            <a:ext cx="10194890" cy="1290680"/>
          </a:xfrm>
        </p:spPr>
        <p:txBody>
          <a:bodyPr>
            <a:normAutofit fontScale="90000"/>
          </a:bodyPr>
          <a:lstStyle/>
          <a:p>
            <a:pPr marL="0" indent="0">
              <a:lnSpc>
                <a:spcPct val="110000"/>
              </a:lnSpc>
            </a:pPr>
            <a:r>
              <a:rPr lang="en-US" dirty="0"/>
              <a:t/>
            </a:r>
            <a:br>
              <a:rPr lang="en-US" dirty="0"/>
            </a:br>
            <a:endParaRPr lang="en-US" dirty="0"/>
          </a:p>
        </p:txBody>
      </p:sp>
      <p:sp>
        <p:nvSpPr>
          <p:cNvPr id="3" name="Content Placeholder 2">
            <a:extLst>
              <a:ext uri="{FF2B5EF4-FFF2-40B4-BE49-F238E27FC236}">
                <a16:creationId xmlns:a16="http://schemas.microsoft.com/office/drawing/2014/main" id="{FFDF728E-1C65-D04B-9384-0F180D85F4EA}"/>
              </a:ext>
            </a:extLst>
          </p:cNvPr>
          <p:cNvSpPr>
            <a:spLocks noGrp="1"/>
          </p:cNvSpPr>
          <p:nvPr>
            <p:ph idx="1"/>
          </p:nvPr>
        </p:nvSpPr>
        <p:spPr>
          <a:xfrm>
            <a:off x="838200" y="839244"/>
            <a:ext cx="10472803" cy="5047989"/>
          </a:xfrm>
        </p:spPr>
        <p:txBody>
          <a:bodyPr/>
          <a:lstStyle/>
          <a:p>
            <a:pPr marL="0" indent="0">
              <a:lnSpc>
                <a:spcPct val="100000"/>
              </a:lnSpc>
              <a:buNone/>
            </a:pPr>
            <a:r>
              <a:rPr lang="en-US" sz="2600" dirty="0" smtClean="0"/>
              <a:t>That’s about it.  If you have any questions or need additional information regarding expectations and duties, please call to me or another Records Coordinator.</a:t>
            </a:r>
          </a:p>
          <a:p>
            <a:pPr marL="0" indent="0">
              <a:lnSpc>
                <a:spcPct val="100000"/>
              </a:lnSpc>
              <a:buNone/>
            </a:pPr>
            <a:r>
              <a:rPr lang="en-US" sz="2600" dirty="0" smtClean="0"/>
              <a:t>Here is a link to a list of current </a:t>
            </a:r>
            <a:r>
              <a:rPr lang="en-US" sz="2600" dirty="0"/>
              <a:t>Records Coordinators:  </a:t>
            </a:r>
            <a:r>
              <a:rPr lang="en-US" sz="2600" dirty="0">
                <a:hlinkClick r:id="rId3"/>
              </a:rPr>
              <a:t>http://</a:t>
            </a:r>
            <a:r>
              <a:rPr lang="en-US" sz="2600" dirty="0" smtClean="0">
                <a:hlinkClick r:id="rId3"/>
              </a:rPr>
              <a:t>one.dshs.wa.lcl/FS/Loss/Records/Documents/RecordsCoordinator.pdf</a:t>
            </a:r>
            <a:r>
              <a:rPr lang="en-US" sz="2600" dirty="0" smtClean="0"/>
              <a:t> </a:t>
            </a:r>
            <a:r>
              <a:rPr lang="en-US" dirty="0" smtClean="0"/>
              <a:t>Please remember to let me know of any changes so I can keep the list updated.</a:t>
            </a:r>
          </a:p>
          <a:p>
            <a:pPr marL="0" indent="0">
              <a:lnSpc>
                <a:spcPct val="100000"/>
              </a:lnSpc>
              <a:buNone/>
            </a:pPr>
            <a:r>
              <a:rPr lang="en-US" dirty="0" smtClean="0"/>
              <a:t>Also, remember, you are not alone.  We all had to start somewhere and knowing the records scene provides a great foundation wherever you find yourself in the department.</a:t>
            </a:r>
          </a:p>
          <a:p>
            <a:pPr marL="0" indent="0">
              <a:lnSpc>
                <a:spcPct val="100000"/>
              </a:lnSpc>
              <a:buNone/>
            </a:pPr>
            <a:r>
              <a:rPr lang="en-US" dirty="0" smtClean="0"/>
              <a:t>Thank you for joining us.</a:t>
            </a:r>
            <a:endParaRPr lang="en-US" dirty="0"/>
          </a:p>
        </p:txBody>
      </p:sp>
    </p:spTree>
    <p:extLst>
      <p:ext uri="{BB962C8B-B14F-4D97-AF65-F5344CB8AC3E}">
        <p14:creationId xmlns:p14="http://schemas.microsoft.com/office/powerpoint/2010/main" val="81589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4E8767-550D-674C-B25C-3B3011BA38D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fArah Affinity: September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91432"/>
            <a:ext cx="4404178" cy="3523342"/>
          </a:xfrm>
          <a:prstGeom prst="rect">
            <a:avLst/>
          </a:prstGeom>
        </p:spPr>
      </p:pic>
      <p:sp>
        <p:nvSpPr>
          <p:cNvPr id="2" name="Title 1">
            <a:extLst>
              <a:ext uri="{FF2B5EF4-FFF2-40B4-BE49-F238E27FC236}">
                <a16:creationId xmlns:a16="http://schemas.microsoft.com/office/drawing/2014/main" id="{57596098-04D0-FE4E-9B53-5E469CD5CC87}"/>
              </a:ext>
            </a:extLst>
          </p:cNvPr>
          <p:cNvSpPr>
            <a:spLocks noGrp="1"/>
          </p:cNvSpPr>
          <p:nvPr>
            <p:ph type="title"/>
          </p:nvPr>
        </p:nvSpPr>
        <p:spPr>
          <a:xfrm>
            <a:off x="838200" y="365126"/>
            <a:ext cx="10194890" cy="1290680"/>
          </a:xfrm>
        </p:spPr>
        <p:txBody>
          <a:bodyPr>
            <a:normAutofit fontScale="90000"/>
          </a:bodyPr>
          <a:lstStyle/>
          <a:p>
            <a:pPr marL="0" indent="0">
              <a:lnSpc>
                <a:spcPct val="110000"/>
              </a:lnSpc>
            </a:pPr>
            <a:r>
              <a:rPr lang="en-US" dirty="0"/>
              <a:t/>
            </a:r>
            <a:br>
              <a:rPr lang="en-US" dirty="0"/>
            </a:br>
            <a:endParaRPr lang="en-US" dirty="0"/>
          </a:p>
        </p:txBody>
      </p:sp>
      <p:sp>
        <p:nvSpPr>
          <p:cNvPr id="3" name="Content Placeholder 2">
            <a:extLst>
              <a:ext uri="{FF2B5EF4-FFF2-40B4-BE49-F238E27FC236}">
                <a16:creationId xmlns:a16="http://schemas.microsoft.com/office/drawing/2014/main" id="{FFDF728E-1C65-D04B-9384-0F180D85F4EA}"/>
              </a:ext>
            </a:extLst>
          </p:cNvPr>
          <p:cNvSpPr>
            <a:spLocks noGrp="1"/>
          </p:cNvSpPr>
          <p:nvPr>
            <p:ph idx="1"/>
          </p:nvPr>
        </p:nvSpPr>
        <p:spPr>
          <a:xfrm>
            <a:off x="838200" y="1023961"/>
            <a:ext cx="10515600" cy="3059526"/>
          </a:xfrm>
        </p:spPr>
        <p:txBody>
          <a:bodyPr/>
          <a:lstStyle/>
          <a:p>
            <a:pPr marL="0" indent="0">
              <a:buNone/>
              <a:tabLst>
                <a:tab pos="5949950" algn="l"/>
              </a:tabLst>
            </a:pPr>
            <a:r>
              <a:rPr lang="en-US" sz="3200" dirty="0" smtClean="0"/>
              <a:t>Great things in business are never done by one person, they’re done by a team of people.</a:t>
            </a:r>
            <a:br>
              <a:rPr lang="en-US" sz="3200" dirty="0" smtClean="0"/>
            </a:br>
            <a:r>
              <a:rPr lang="en-US" sz="3200" dirty="0" smtClean="0"/>
              <a:t>	Steve Jobs</a:t>
            </a:r>
          </a:p>
          <a:p>
            <a:pPr marL="0" indent="0">
              <a:buNone/>
              <a:tabLst>
                <a:tab pos="5148263" algn="l"/>
              </a:tabLst>
            </a:pPr>
            <a:r>
              <a:rPr lang="en-US" sz="3200" b="1" dirty="0"/>
              <a:t>	</a:t>
            </a:r>
            <a:endParaRPr lang="en-US" sz="3200" b="1" dirty="0" smtClean="0"/>
          </a:p>
          <a:p>
            <a:pPr marL="0" indent="0">
              <a:buNone/>
              <a:tabLst>
                <a:tab pos="4797425" algn="l"/>
              </a:tabLst>
            </a:pPr>
            <a:r>
              <a:rPr lang="en-US" sz="3200" b="1" dirty="0"/>
              <a:t>	</a:t>
            </a:r>
            <a:r>
              <a:rPr lang="en-US" sz="4000" b="1" dirty="0" smtClean="0"/>
              <a:t>Welcome to our team!</a:t>
            </a:r>
            <a:endParaRPr lang="en-US" sz="4000" b="1" dirty="0"/>
          </a:p>
        </p:txBody>
      </p:sp>
    </p:spTree>
    <p:extLst>
      <p:ext uri="{BB962C8B-B14F-4D97-AF65-F5344CB8AC3E}">
        <p14:creationId xmlns:p14="http://schemas.microsoft.com/office/powerpoint/2010/main" val="375118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 </a:t>
            </a:r>
            <a:r>
              <a:rPr lang="en-US" i="1" dirty="0" smtClean="0"/>
              <a:t>Who am I?</a:t>
            </a:r>
            <a:endParaRPr lang="en-US" i="1"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lstStyle/>
          <a:p>
            <a:pPr marL="0" indent="0">
              <a:spcBef>
                <a:spcPts val="600"/>
              </a:spcBef>
              <a:spcAft>
                <a:spcPts val="600"/>
              </a:spcAft>
              <a:buNone/>
            </a:pPr>
            <a:r>
              <a:rPr lang="en-US" dirty="0" smtClean="0"/>
              <a:t>My name is Millie Brombacher and I am the Agency Records Officer appointed by the DSHS Secretary in 2003 to act as the DSHS liaison to the Division of Archives and Records Manager, Office of the Secretary of State, per </a:t>
            </a:r>
            <a:r>
              <a:rPr lang="en-US" dirty="0" smtClean="0">
                <a:hlinkClick r:id="rId3"/>
              </a:rPr>
              <a:t>RCW 40.14.040</a:t>
            </a:r>
            <a:r>
              <a:rPr lang="en-US" dirty="0" smtClean="0"/>
              <a:t>.</a:t>
            </a:r>
          </a:p>
          <a:p>
            <a:pPr marL="0" indent="0">
              <a:spcBef>
                <a:spcPts val="600"/>
              </a:spcBef>
              <a:spcAft>
                <a:spcPts val="600"/>
              </a:spcAft>
              <a:buNone/>
            </a:pPr>
            <a:r>
              <a:rPr lang="en-US" b="1" dirty="0" smtClean="0"/>
              <a:t>I do exactly what you do except on an agency level.</a:t>
            </a:r>
          </a:p>
          <a:p>
            <a:pPr marL="0" indent="0">
              <a:spcBef>
                <a:spcPts val="600"/>
              </a:spcBef>
              <a:spcAft>
                <a:spcPts val="600"/>
              </a:spcAft>
              <a:buNone/>
            </a:pPr>
            <a:r>
              <a:rPr lang="en-US" dirty="0" smtClean="0"/>
              <a:t>And, am available to you anytime you need assistance in the records retention world.  My email is </a:t>
            </a:r>
            <a:r>
              <a:rPr lang="en-US" dirty="0" smtClean="0">
                <a:hlinkClick r:id="rId4"/>
              </a:rPr>
              <a:t>brombma@dshs.wa.gov</a:t>
            </a:r>
            <a:r>
              <a:rPr lang="en-US" dirty="0" smtClean="0"/>
              <a:t> and my phone number is 360.664.6048.</a:t>
            </a:r>
          </a:p>
          <a:p>
            <a:pPr marL="0" indent="0">
              <a:spcBef>
                <a:spcPts val="600"/>
              </a:spcBef>
              <a:spcAft>
                <a:spcPts val="600"/>
              </a:spcAft>
              <a:buNone/>
            </a:pPr>
            <a:r>
              <a:rPr lang="en-US" dirty="0" smtClean="0"/>
              <a:t>I will certainly call you if I need help and turn-about is fair play.</a:t>
            </a:r>
          </a:p>
          <a:p>
            <a:pPr marL="0" indent="0">
              <a:spcBef>
                <a:spcPts val="600"/>
              </a:spcBef>
              <a:spcAft>
                <a:spcPts val="600"/>
              </a:spcAft>
              <a:buNone/>
            </a:pPr>
            <a:endParaRPr lang="en-US" dirty="0"/>
          </a:p>
        </p:txBody>
      </p:sp>
    </p:spTree>
    <p:extLst>
      <p:ext uri="{BB962C8B-B14F-4D97-AF65-F5344CB8AC3E}">
        <p14:creationId xmlns:p14="http://schemas.microsoft.com/office/powerpoint/2010/main" val="208369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lstStyle/>
          <a:p>
            <a:r>
              <a:rPr lang="en-US" dirty="0" smtClean="0"/>
              <a:t>Before we begin. . . </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fontScale="85000" lnSpcReduction="20000"/>
          </a:bodyPr>
          <a:lstStyle/>
          <a:p>
            <a:pPr marL="0" indent="0">
              <a:spcBef>
                <a:spcPts val="600"/>
              </a:spcBef>
              <a:spcAft>
                <a:spcPts val="600"/>
              </a:spcAft>
              <a:buNone/>
            </a:pPr>
            <a:r>
              <a:rPr lang="en-US" dirty="0"/>
              <a:t>Please complete the following trainings listed on the DSHS Records Retention web page at </a:t>
            </a:r>
            <a:r>
              <a:rPr lang="en-US" dirty="0">
                <a:hlinkClick r:id="rId3"/>
              </a:rPr>
              <a:t>http://one.dshs.wa.lcl/FS/Loss/Records/Pages/Training.aspx</a:t>
            </a:r>
            <a:r>
              <a:rPr lang="en-US" dirty="0"/>
              <a:t>.  </a:t>
            </a:r>
          </a:p>
          <a:p>
            <a:pPr>
              <a:spcBef>
                <a:spcPts val="600"/>
              </a:spcBef>
              <a:spcAft>
                <a:spcPts val="600"/>
              </a:spcAft>
            </a:pPr>
            <a:r>
              <a:rPr lang="en-US" dirty="0"/>
              <a:t>Records Management for DSHS Employees, an LMS training required annually for every DSHS employee. </a:t>
            </a:r>
          </a:p>
          <a:p>
            <a:pPr>
              <a:lnSpc>
                <a:spcPct val="100000"/>
              </a:lnSpc>
              <a:spcBef>
                <a:spcPts val="600"/>
              </a:spcBef>
              <a:spcAft>
                <a:spcPts val="600"/>
              </a:spcAft>
            </a:pPr>
            <a:r>
              <a:rPr lang="en-US" dirty="0"/>
              <a:t>Using the State Records Center, including:</a:t>
            </a:r>
          </a:p>
          <a:p>
            <a:pPr marL="577850" indent="-342900">
              <a:lnSpc>
                <a:spcPct val="100000"/>
              </a:lnSpc>
              <a:spcBef>
                <a:spcPts val="600"/>
              </a:spcBef>
              <a:spcAft>
                <a:spcPts val="600"/>
              </a:spcAft>
              <a:buFont typeface="Wingdings" panose="05000000000000000000" pitchFamily="2" charset="2"/>
              <a:buChar char="ü"/>
            </a:pPr>
            <a:r>
              <a:rPr lang="en-US" dirty="0">
                <a:hlinkClick r:id="rId4"/>
              </a:rPr>
              <a:t>How to Assemble an Archives Box</a:t>
            </a:r>
            <a:endParaRPr lang="en-US" dirty="0"/>
          </a:p>
          <a:p>
            <a:pPr marL="577850" indent="-342900">
              <a:lnSpc>
                <a:spcPct val="100000"/>
              </a:lnSpc>
              <a:spcBef>
                <a:spcPts val="600"/>
              </a:spcBef>
              <a:spcAft>
                <a:spcPts val="600"/>
              </a:spcAft>
              <a:buFont typeface="Wingdings" panose="05000000000000000000" pitchFamily="2" charset="2"/>
              <a:buChar char="ü"/>
            </a:pPr>
            <a:r>
              <a:rPr lang="en-US" dirty="0">
                <a:hlinkClick r:id="rId5"/>
              </a:rPr>
              <a:t>How to Pack an Archives Box</a:t>
            </a:r>
            <a:endParaRPr lang="en-US" dirty="0"/>
          </a:p>
          <a:p>
            <a:pPr marL="577850" indent="-342900">
              <a:lnSpc>
                <a:spcPct val="100000"/>
              </a:lnSpc>
              <a:spcBef>
                <a:spcPts val="600"/>
              </a:spcBef>
              <a:spcAft>
                <a:spcPts val="600"/>
              </a:spcAft>
              <a:buFont typeface="Wingdings" panose="05000000000000000000" pitchFamily="2" charset="2"/>
              <a:buChar char="ü"/>
            </a:pPr>
            <a:r>
              <a:rPr lang="en-US" dirty="0">
                <a:hlinkClick r:id="rId6"/>
              </a:rPr>
              <a:t>How to Submit a Box Transmittal Request to the State Records Center</a:t>
            </a:r>
            <a:endParaRPr lang="en-US" dirty="0"/>
          </a:p>
          <a:p>
            <a:pPr marL="577850" indent="-342900">
              <a:lnSpc>
                <a:spcPct val="100000"/>
              </a:lnSpc>
              <a:spcBef>
                <a:spcPts val="600"/>
              </a:spcBef>
              <a:spcAft>
                <a:spcPts val="600"/>
              </a:spcAft>
              <a:buFont typeface="Wingdings" panose="05000000000000000000" pitchFamily="2" charset="2"/>
              <a:buChar char="ü"/>
            </a:pPr>
            <a:r>
              <a:rPr lang="en-US" dirty="0">
                <a:hlinkClick r:id="rId7"/>
              </a:rPr>
              <a:t>How to Submit a Reference Request to the State Records Center</a:t>
            </a:r>
            <a:endParaRPr lang="en-US" dirty="0"/>
          </a:p>
          <a:p>
            <a:pPr>
              <a:spcBef>
                <a:spcPts val="600"/>
              </a:spcBef>
              <a:spcAft>
                <a:spcPts val="600"/>
              </a:spcAft>
            </a:pPr>
            <a:r>
              <a:rPr lang="en-US" dirty="0">
                <a:hlinkClick r:id="rId8"/>
              </a:rPr>
              <a:t>About Essential Records</a:t>
            </a:r>
            <a:endParaRPr lang="en-US" dirty="0"/>
          </a:p>
          <a:p>
            <a:pPr>
              <a:spcBef>
                <a:spcPts val="600"/>
              </a:spcBef>
              <a:spcAft>
                <a:spcPts val="600"/>
              </a:spcAft>
            </a:pPr>
            <a:r>
              <a:rPr lang="en-US" dirty="0">
                <a:hlinkClick r:id="rId9"/>
              </a:rPr>
              <a:t>Email Retention:  What Should I be Doing?</a:t>
            </a:r>
            <a:endParaRPr lang="en-US" dirty="0"/>
          </a:p>
        </p:txBody>
      </p:sp>
    </p:spTree>
    <p:extLst>
      <p:ext uri="{BB962C8B-B14F-4D97-AF65-F5344CB8AC3E}">
        <p14:creationId xmlns:p14="http://schemas.microsoft.com/office/powerpoint/2010/main" val="1737930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lstStyle/>
          <a:p>
            <a:r>
              <a:rPr lang="en-US" dirty="0"/>
              <a:t>Specifically, </a:t>
            </a:r>
            <a:r>
              <a:rPr lang="en-US" dirty="0" smtClean="0"/>
              <a:t>our </a:t>
            </a:r>
            <a:r>
              <a:rPr lang="en-US" dirty="0"/>
              <a:t>duties are:</a:t>
            </a:r>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fontScale="85000" lnSpcReduction="20000"/>
          </a:bodyPr>
          <a:lstStyle/>
          <a:p>
            <a:pPr marL="0" indent="0">
              <a:lnSpc>
                <a:spcPct val="110000"/>
              </a:lnSpc>
              <a:spcBef>
                <a:spcPts val="600"/>
              </a:spcBef>
              <a:spcAft>
                <a:spcPts val="600"/>
              </a:spcAft>
              <a:buNone/>
            </a:pPr>
            <a:r>
              <a:rPr lang="en-US" dirty="0"/>
              <a:t>Listed in </a:t>
            </a:r>
            <a:r>
              <a:rPr lang="en-US" dirty="0">
                <a:hlinkClick r:id="rId3"/>
              </a:rPr>
              <a:t>Administrative Policy </a:t>
            </a:r>
            <a:r>
              <a:rPr lang="en-US" dirty="0" smtClean="0">
                <a:hlinkClick r:id="rId3"/>
              </a:rPr>
              <a:t>05.04</a:t>
            </a:r>
            <a:r>
              <a:rPr lang="en-US" dirty="0" smtClean="0"/>
              <a:t>, under the policy section, and include</a:t>
            </a:r>
            <a:r>
              <a:rPr lang="en-US" dirty="0"/>
              <a:t>, but are not limited </a:t>
            </a:r>
            <a:r>
              <a:rPr lang="en-US" dirty="0" smtClean="0"/>
              <a:t>to:</a:t>
            </a:r>
          </a:p>
          <a:p>
            <a:pPr>
              <a:lnSpc>
                <a:spcPct val="110000"/>
              </a:lnSpc>
              <a:spcBef>
                <a:spcPts val="600"/>
              </a:spcBef>
              <a:spcAft>
                <a:spcPts val="600"/>
              </a:spcAft>
            </a:pPr>
            <a:r>
              <a:rPr lang="en-US" dirty="0" smtClean="0"/>
              <a:t>Acting as primary contact for DSHS and program records issues.</a:t>
            </a:r>
          </a:p>
          <a:p>
            <a:pPr>
              <a:lnSpc>
                <a:spcPct val="110000"/>
              </a:lnSpc>
              <a:spcBef>
                <a:spcPts val="600"/>
              </a:spcBef>
              <a:spcAft>
                <a:spcPts val="600"/>
              </a:spcAft>
            </a:pPr>
            <a:r>
              <a:rPr lang="en-US" dirty="0" smtClean="0"/>
              <a:t>Reviewing our unique schedules and forwarding revisions.</a:t>
            </a:r>
          </a:p>
          <a:p>
            <a:pPr>
              <a:lnSpc>
                <a:spcPct val="110000"/>
              </a:lnSpc>
              <a:spcBef>
                <a:spcPts val="600"/>
              </a:spcBef>
              <a:spcAft>
                <a:spcPts val="600"/>
              </a:spcAft>
            </a:pPr>
            <a:r>
              <a:rPr lang="en-US" dirty="0" smtClean="0"/>
              <a:t>Identifying essential records and establishing procedures for their protection.</a:t>
            </a:r>
          </a:p>
          <a:p>
            <a:pPr>
              <a:lnSpc>
                <a:spcPct val="110000"/>
              </a:lnSpc>
              <a:spcBef>
                <a:spcPts val="600"/>
              </a:spcBef>
              <a:spcAft>
                <a:spcPts val="600"/>
              </a:spcAft>
            </a:pPr>
            <a:r>
              <a:rPr lang="en-US" dirty="0" smtClean="0"/>
              <a:t>Assisting </a:t>
            </a:r>
            <a:r>
              <a:rPr lang="en-US" dirty="0"/>
              <a:t>with records disposition.</a:t>
            </a:r>
          </a:p>
          <a:p>
            <a:pPr>
              <a:lnSpc>
                <a:spcPct val="110000"/>
              </a:lnSpc>
              <a:spcBef>
                <a:spcPts val="600"/>
              </a:spcBef>
              <a:spcAft>
                <a:spcPts val="600"/>
              </a:spcAft>
            </a:pPr>
            <a:r>
              <a:rPr lang="en-US" dirty="0" smtClean="0"/>
              <a:t>Establishing </a:t>
            </a:r>
            <a:r>
              <a:rPr lang="en-US" dirty="0"/>
              <a:t>procedures for onsite records destruction</a:t>
            </a:r>
            <a:r>
              <a:rPr lang="en-US" dirty="0" smtClean="0"/>
              <a:t>.</a:t>
            </a:r>
          </a:p>
          <a:p>
            <a:pPr>
              <a:lnSpc>
                <a:spcPct val="110000"/>
              </a:lnSpc>
              <a:spcBef>
                <a:spcPts val="600"/>
              </a:spcBef>
              <a:spcAft>
                <a:spcPts val="600"/>
              </a:spcAft>
            </a:pPr>
            <a:r>
              <a:rPr lang="en-US" dirty="0" smtClean="0"/>
              <a:t>Assisting </a:t>
            </a:r>
            <a:r>
              <a:rPr lang="en-US" dirty="0"/>
              <a:t>with record inventories</a:t>
            </a:r>
            <a:r>
              <a:rPr lang="en-US" dirty="0" smtClean="0"/>
              <a:t>.</a:t>
            </a:r>
            <a:endParaRPr lang="en-US" dirty="0"/>
          </a:p>
          <a:p>
            <a:pPr marL="0" indent="0">
              <a:lnSpc>
                <a:spcPct val="110000"/>
              </a:lnSpc>
              <a:spcBef>
                <a:spcPts val="1200"/>
              </a:spcBef>
              <a:spcAft>
                <a:spcPts val="600"/>
              </a:spcAft>
              <a:buNone/>
            </a:pPr>
            <a:r>
              <a:rPr lang="en-US" b="1" dirty="0"/>
              <a:t>We will discuss and clarify each of the above in the following training.</a:t>
            </a:r>
          </a:p>
        </p:txBody>
      </p:sp>
    </p:spTree>
    <p:extLst>
      <p:ext uri="{BB962C8B-B14F-4D97-AF65-F5344CB8AC3E}">
        <p14:creationId xmlns:p14="http://schemas.microsoft.com/office/powerpoint/2010/main" val="95168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71500" indent="-571500">
              <a:buFont typeface="Arial" panose="020B0604020202020204" pitchFamily="34" charset="0"/>
              <a:buChar char="•"/>
            </a:pPr>
            <a:r>
              <a:rPr lang="en-US" dirty="0" smtClean="0"/>
              <a:t>Acting as primary program contact for program records issues.</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lnSpcReduction="10000"/>
          </a:bodyPr>
          <a:lstStyle/>
          <a:p>
            <a:pPr marL="0" indent="0">
              <a:spcBef>
                <a:spcPts val="600"/>
              </a:spcBef>
              <a:spcAft>
                <a:spcPts val="600"/>
              </a:spcAft>
              <a:buNone/>
            </a:pPr>
            <a:r>
              <a:rPr lang="en-US" dirty="0" smtClean="0"/>
              <a:t>I receive daily questions regarding DSHS records belonging to various DSHS administrations, divisions, or programs.  Since I don’t know all of your program policies and procedures, I will send them to you for assistance.</a:t>
            </a:r>
          </a:p>
          <a:p>
            <a:pPr marL="0" indent="0">
              <a:spcBef>
                <a:spcPts val="600"/>
              </a:spcBef>
              <a:spcAft>
                <a:spcPts val="600"/>
              </a:spcAft>
              <a:buNone/>
            </a:pPr>
            <a:r>
              <a:rPr lang="en-US" dirty="0" smtClean="0">
                <a:solidFill>
                  <a:srgbClr val="0000CC"/>
                </a:solidFill>
              </a:rPr>
              <a:t>You know your records better than I do.</a:t>
            </a:r>
          </a:p>
          <a:p>
            <a:pPr marL="0" indent="0">
              <a:spcBef>
                <a:spcPts val="600"/>
              </a:spcBef>
              <a:spcAft>
                <a:spcPts val="600"/>
              </a:spcAft>
              <a:buNone/>
            </a:pPr>
            <a:r>
              <a:rPr lang="en-US" dirty="0" smtClean="0"/>
              <a:t>If I route something to you, and you do not know the answer, you and I can discuss the issue; or I can contact State Records Management for a more definitive proposal.  </a:t>
            </a:r>
            <a:r>
              <a:rPr lang="en-US" dirty="0" smtClean="0">
                <a:solidFill>
                  <a:srgbClr val="0000CC"/>
                </a:solidFill>
              </a:rPr>
              <a:t>You are never alone in this.  </a:t>
            </a:r>
            <a:r>
              <a:rPr lang="en-US" dirty="0" smtClean="0"/>
              <a:t>As I have you to help me, it is a good idea for you to develop a Records Custodian* network to help you.</a:t>
            </a:r>
          </a:p>
          <a:p>
            <a:pPr marL="0" indent="0">
              <a:spcBef>
                <a:spcPts val="600"/>
              </a:spcBef>
              <a:spcAft>
                <a:spcPts val="600"/>
              </a:spcAft>
              <a:buNone/>
            </a:pPr>
            <a:r>
              <a:rPr lang="en-US" b="1" dirty="0" smtClean="0"/>
              <a:t>Please contact me at any time you need assistance.</a:t>
            </a:r>
            <a:endParaRPr lang="en-US" b="1" dirty="0"/>
          </a:p>
        </p:txBody>
      </p:sp>
    </p:spTree>
    <p:extLst>
      <p:ext uri="{BB962C8B-B14F-4D97-AF65-F5344CB8AC3E}">
        <p14:creationId xmlns:p14="http://schemas.microsoft.com/office/powerpoint/2010/main" val="56383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Organizational Structures and Their History | Organizational Behavior / Human Relations"/>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98174" y="209061"/>
            <a:ext cx="8149214" cy="5424714"/>
          </a:xfrm>
          <a:prstGeom prst="rect">
            <a:avLst/>
          </a:prstGeom>
          <a:ln>
            <a:noFill/>
          </a:ln>
        </p:spPr>
      </p:pic>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049937"/>
          </a:xfrm>
        </p:spPr>
        <p:txBody>
          <a:bodyPr>
            <a:normAutofit lnSpcReduction="10000"/>
          </a:bodyPr>
          <a:lstStyle/>
          <a:p>
            <a:pPr marL="0" indent="0">
              <a:lnSpc>
                <a:spcPct val="110000"/>
              </a:lnSpc>
              <a:spcBef>
                <a:spcPts val="600"/>
              </a:spcBef>
              <a:spcAft>
                <a:spcPts val="600"/>
              </a:spcAft>
              <a:buNone/>
            </a:pPr>
            <a:r>
              <a:rPr lang="en-US" dirty="0" smtClean="0"/>
              <a:t>A Records Custodian is your contact within the units of your organization.  Your contacts may be administrative secretaries, field staff, or others who manage records for their unit.</a:t>
            </a:r>
          </a:p>
          <a:p>
            <a:pPr marL="0" indent="0">
              <a:lnSpc>
                <a:spcPct val="110000"/>
              </a:lnSpc>
              <a:spcBef>
                <a:spcPts val="600"/>
              </a:spcBef>
              <a:spcAft>
                <a:spcPts val="600"/>
              </a:spcAft>
              <a:buNone/>
            </a:pPr>
            <a:r>
              <a:rPr lang="en-US" dirty="0" smtClean="0"/>
              <a:t>These staff are more familiar with the grass roots of your organizational records as they create and work with the records daily.  Your network of custodians have more direct knowledge and control of the records being produced in the ordinary course of business.  They will know the records they use and can help you. </a:t>
            </a:r>
          </a:p>
          <a:p>
            <a:pPr marL="0" indent="0">
              <a:lnSpc>
                <a:spcPct val="110000"/>
              </a:lnSpc>
              <a:spcBef>
                <a:spcPts val="600"/>
              </a:spcBef>
              <a:spcAft>
                <a:spcPts val="600"/>
              </a:spcAft>
              <a:buNone/>
            </a:pPr>
            <a:endParaRPr lang="en-US" dirty="0"/>
          </a:p>
        </p:txBody>
      </p:sp>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 </a:t>
            </a:r>
            <a:r>
              <a:rPr lang="en-US" i="1" dirty="0" smtClean="0"/>
              <a:t>What is a Records Custodian?</a:t>
            </a:r>
            <a:endParaRPr lang="en-US" i="1" dirty="0"/>
          </a:p>
        </p:txBody>
      </p:sp>
    </p:spTree>
    <p:extLst>
      <p:ext uri="{BB962C8B-B14F-4D97-AF65-F5344CB8AC3E}">
        <p14:creationId xmlns:p14="http://schemas.microsoft.com/office/powerpoint/2010/main" val="216251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fontScale="90000"/>
          </a:bodyPr>
          <a:lstStyle/>
          <a:p>
            <a:pPr marL="571500" indent="-571500">
              <a:buFont typeface="Arial" panose="020B0604020202020204" pitchFamily="34" charset="0"/>
              <a:buChar char="•"/>
            </a:pPr>
            <a:r>
              <a:rPr lang="en-US" dirty="0"/>
              <a:t>Reviewing your unique schedules </a:t>
            </a:r>
            <a:r>
              <a:rPr lang="en-US" dirty="0" smtClean="0"/>
              <a:t>and forwarding </a:t>
            </a:r>
            <a:r>
              <a:rPr lang="en-US" dirty="0"/>
              <a:t>revisions to me</a:t>
            </a:r>
            <a:r>
              <a:rPr lang="en-US" dirty="0" smtClean="0"/>
              <a:t>.</a:t>
            </a:r>
            <a:endParaRPr lang="en-US"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fontScale="92500" lnSpcReduction="20000"/>
          </a:bodyPr>
          <a:lstStyle/>
          <a:p>
            <a:pPr marL="0" indent="0">
              <a:lnSpc>
                <a:spcPct val="110000"/>
              </a:lnSpc>
              <a:spcBef>
                <a:spcPts val="600"/>
              </a:spcBef>
              <a:spcAft>
                <a:spcPts val="600"/>
              </a:spcAft>
              <a:buNone/>
            </a:pPr>
            <a:r>
              <a:rPr lang="en-US" dirty="0" smtClean="0"/>
              <a:t>Every </a:t>
            </a:r>
            <a:r>
              <a:rPr lang="en-US" dirty="0"/>
              <a:t>January, I send a reminder to Records Coordinators to review </a:t>
            </a:r>
            <a:r>
              <a:rPr lang="en-US" dirty="0" smtClean="0"/>
              <a:t>retention schedules </a:t>
            </a:r>
            <a:r>
              <a:rPr lang="en-US" dirty="0"/>
              <a:t>for changes and </a:t>
            </a:r>
            <a:r>
              <a:rPr lang="en-US" dirty="0" smtClean="0"/>
              <a:t>corrections; </a:t>
            </a:r>
            <a:r>
              <a:rPr lang="en-US" dirty="0" smtClean="0">
                <a:solidFill>
                  <a:srgbClr val="0000CC"/>
                </a:solidFill>
              </a:rPr>
              <a:t>however, you may send corrections to your schedule to me at any time.</a:t>
            </a:r>
            <a:r>
              <a:rPr lang="en-US" dirty="0" smtClean="0"/>
              <a:t>  For example, if you have:</a:t>
            </a:r>
            <a:endParaRPr lang="en-US" dirty="0"/>
          </a:p>
          <a:p>
            <a:pPr marL="338138" indent="-338138">
              <a:lnSpc>
                <a:spcPct val="110000"/>
              </a:lnSpc>
              <a:spcBef>
                <a:spcPts val="0"/>
              </a:spcBef>
              <a:buFont typeface="Wingdings" panose="05000000000000000000" pitchFamily="2" charset="2"/>
              <a:buChar char="ü"/>
            </a:pPr>
            <a:r>
              <a:rPr lang="en-US" dirty="0" smtClean="0"/>
              <a:t>A new </a:t>
            </a:r>
            <a:r>
              <a:rPr lang="en-US" dirty="0"/>
              <a:t>office </a:t>
            </a:r>
            <a:r>
              <a:rPr lang="en-US" dirty="0" smtClean="0"/>
              <a:t>which needs </a:t>
            </a:r>
            <a:r>
              <a:rPr lang="en-US" dirty="0"/>
              <a:t>a new records </a:t>
            </a:r>
            <a:r>
              <a:rPr lang="en-US" dirty="0" smtClean="0"/>
              <a:t>series; </a:t>
            </a:r>
          </a:p>
          <a:p>
            <a:pPr marL="338138" indent="-338138">
              <a:lnSpc>
                <a:spcPct val="110000"/>
              </a:lnSpc>
              <a:spcBef>
                <a:spcPts val="0"/>
              </a:spcBef>
              <a:buFont typeface="Wingdings" panose="05000000000000000000" pitchFamily="2" charset="2"/>
              <a:buChar char="ü"/>
            </a:pPr>
            <a:r>
              <a:rPr lang="en-US" dirty="0" smtClean="0"/>
              <a:t>A series that needs to be discontinued because </a:t>
            </a:r>
            <a:r>
              <a:rPr lang="en-US" dirty="0"/>
              <a:t>an office is </a:t>
            </a:r>
            <a:r>
              <a:rPr lang="en-US" dirty="0" smtClean="0"/>
              <a:t>abolished; or</a:t>
            </a:r>
          </a:p>
          <a:p>
            <a:pPr marL="338138" indent="-338138">
              <a:lnSpc>
                <a:spcPct val="110000"/>
              </a:lnSpc>
              <a:spcBef>
                <a:spcPts val="0"/>
              </a:spcBef>
              <a:buFont typeface="Wingdings" panose="05000000000000000000" pitchFamily="2" charset="2"/>
              <a:buChar char="ü"/>
            </a:pPr>
            <a:r>
              <a:rPr lang="en-US" dirty="0" smtClean="0"/>
              <a:t>An existing series requires updating.</a:t>
            </a:r>
            <a:r>
              <a:rPr lang="en-US" dirty="0" smtClean="0"/>
              <a:t>  </a:t>
            </a:r>
          </a:p>
          <a:p>
            <a:pPr marL="0" indent="0">
              <a:lnSpc>
                <a:spcPct val="110000"/>
              </a:lnSpc>
              <a:spcBef>
                <a:spcPts val="600"/>
              </a:spcBef>
              <a:spcAft>
                <a:spcPts val="600"/>
              </a:spcAft>
              <a:buNone/>
            </a:pPr>
            <a:r>
              <a:rPr lang="en-US" dirty="0" smtClean="0"/>
              <a:t>It is important </a:t>
            </a:r>
            <a:r>
              <a:rPr lang="en-US" dirty="0" smtClean="0"/>
              <a:t>that you familiarize yourself with the records </a:t>
            </a:r>
            <a:r>
              <a:rPr lang="en-US" dirty="0" smtClean="0"/>
              <a:t>used </a:t>
            </a:r>
            <a:r>
              <a:rPr lang="en-US" dirty="0" smtClean="0"/>
              <a:t>in your </a:t>
            </a:r>
            <a:r>
              <a:rPr lang="en-US" dirty="0" smtClean="0"/>
              <a:t>office (i.e. who creates and uses them)</a:t>
            </a:r>
            <a:r>
              <a:rPr lang="en-US" dirty="0" smtClean="0"/>
              <a:t>. </a:t>
            </a:r>
            <a:r>
              <a:rPr lang="en-US" dirty="0"/>
              <a:t>Records retention schedules are found at </a:t>
            </a:r>
            <a:r>
              <a:rPr lang="en-US" dirty="0">
                <a:hlinkClick r:id="rId3"/>
              </a:rPr>
              <a:t>http://</a:t>
            </a:r>
            <a:r>
              <a:rPr lang="en-US" dirty="0" smtClean="0">
                <a:hlinkClick r:id="rId3"/>
              </a:rPr>
              <a:t>one.dshs.wa.lcl/FS/Loss/Records/Pages/Schedules.aspx</a:t>
            </a:r>
            <a:endParaRPr lang="en-US" dirty="0" smtClean="0"/>
          </a:p>
          <a:p>
            <a:pPr marL="0" indent="0">
              <a:lnSpc>
                <a:spcPct val="110000"/>
              </a:lnSpc>
              <a:spcBef>
                <a:spcPts val="600"/>
              </a:spcBef>
              <a:spcAft>
                <a:spcPts val="600"/>
              </a:spcAft>
              <a:buNone/>
            </a:pPr>
            <a:r>
              <a:rPr lang="en-US" b="1" dirty="0" smtClean="0"/>
              <a:t>All </a:t>
            </a:r>
            <a:r>
              <a:rPr lang="en-US" b="1" dirty="0"/>
              <a:t>changes must be approved per </a:t>
            </a:r>
            <a:r>
              <a:rPr lang="en-US" b="1" dirty="0">
                <a:hlinkClick r:id="rId4"/>
              </a:rPr>
              <a:t>RCW 40.14.050 </a:t>
            </a:r>
            <a:r>
              <a:rPr lang="en-US" b="1" dirty="0"/>
              <a:t>by State Records Committee.*</a:t>
            </a:r>
          </a:p>
          <a:p>
            <a:pPr marL="0" indent="0">
              <a:lnSpc>
                <a:spcPct val="110000"/>
              </a:lnSpc>
              <a:spcBef>
                <a:spcPts val="600"/>
              </a:spcBef>
              <a:spcAft>
                <a:spcPts val="600"/>
              </a:spcAft>
              <a:buNone/>
            </a:pPr>
            <a:endParaRPr lang="en-US" dirty="0" smtClean="0"/>
          </a:p>
          <a:p>
            <a:pPr marL="0" indent="0">
              <a:lnSpc>
                <a:spcPct val="110000"/>
              </a:lnSpc>
              <a:spcBef>
                <a:spcPts val="600"/>
              </a:spcBef>
              <a:spcAft>
                <a:spcPts val="600"/>
              </a:spcAft>
              <a:buNone/>
            </a:pPr>
            <a:endParaRPr lang="en-US" dirty="0">
              <a:solidFill>
                <a:srgbClr val="0000CC"/>
              </a:solidFill>
            </a:endParaRPr>
          </a:p>
        </p:txBody>
      </p:sp>
    </p:spTree>
    <p:extLst>
      <p:ext uri="{BB962C8B-B14F-4D97-AF65-F5344CB8AC3E}">
        <p14:creationId xmlns:p14="http://schemas.microsoft.com/office/powerpoint/2010/main" val="350084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EF474-827D-594A-82AE-D9A0BA18F8E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C6DD2-0466-C649-AF28-70E3859B41C5}"/>
              </a:ext>
            </a:extLst>
          </p:cNvPr>
          <p:cNvSpPr>
            <a:spLocks noGrp="1"/>
          </p:cNvSpPr>
          <p:nvPr>
            <p:ph type="title"/>
          </p:nvPr>
        </p:nvSpPr>
        <p:spPr>
          <a:xfrm>
            <a:off x="838200" y="365126"/>
            <a:ext cx="10515599" cy="1189354"/>
          </a:xfrm>
        </p:spPr>
        <p:txBody>
          <a:bodyPr>
            <a:normAutofit/>
          </a:bodyPr>
          <a:lstStyle/>
          <a:p>
            <a:r>
              <a:rPr lang="en-US" dirty="0" smtClean="0"/>
              <a:t>* </a:t>
            </a:r>
            <a:r>
              <a:rPr lang="en-US" i="1" dirty="0" smtClean="0"/>
              <a:t>What is the State Records Committee?</a:t>
            </a:r>
            <a:endParaRPr lang="en-US" i="1" dirty="0"/>
          </a:p>
        </p:txBody>
      </p:sp>
      <p:sp>
        <p:nvSpPr>
          <p:cNvPr id="3" name="Content Placeholder 2">
            <a:extLst>
              <a:ext uri="{FF2B5EF4-FFF2-40B4-BE49-F238E27FC236}">
                <a16:creationId xmlns:a16="http://schemas.microsoft.com/office/drawing/2014/main" id="{218EAEDF-32D9-1741-8806-912FF813FC9C}"/>
              </a:ext>
            </a:extLst>
          </p:cNvPr>
          <p:cNvSpPr>
            <a:spLocks noGrp="1"/>
          </p:cNvSpPr>
          <p:nvPr>
            <p:ph idx="1"/>
          </p:nvPr>
        </p:nvSpPr>
        <p:spPr>
          <a:xfrm>
            <a:off x="838199" y="1739902"/>
            <a:ext cx="10515600" cy="4437061"/>
          </a:xfrm>
        </p:spPr>
        <p:txBody>
          <a:bodyPr>
            <a:normAutofit lnSpcReduction="10000"/>
          </a:bodyPr>
          <a:lstStyle/>
          <a:p>
            <a:pPr marL="0" indent="0">
              <a:lnSpc>
                <a:spcPct val="100000"/>
              </a:lnSpc>
              <a:spcBef>
                <a:spcPts val="600"/>
              </a:spcBef>
              <a:spcAft>
                <a:spcPts val="600"/>
              </a:spcAft>
              <a:buNone/>
            </a:pPr>
            <a:r>
              <a:rPr lang="en-US" dirty="0" smtClean="0"/>
              <a:t>The State Records Committee is charged by law to approve, modify, or disapprove the recommendations on retentions schedules for </a:t>
            </a:r>
            <a:r>
              <a:rPr lang="en-US" u="sng" dirty="0" smtClean="0"/>
              <a:t>all</a:t>
            </a:r>
            <a:r>
              <a:rPr lang="en-US" dirty="0" smtClean="0"/>
              <a:t> state records.</a:t>
            </a:r>
          </a:p>
          <a:p>
            <a:pPr marL="0" indent="0">
              <a:lnSpc>
                <a:spcPct val="100000"/>
              </a:lnSpc>
              <a:spcBef>
                <a:spcPts val="600"/>
              </a:spcBef>
              <a:spcAft>
                <a:spcPts val="600"/>
              </a:spcAft>
              <a:buNone/>
            </a:pPr>
            <a:r>
              <a:rPr lang="en-US" dirty="0" smtClean="0"/>
              <a:t>The committee meets in a public meeting every other month to approve records retention changes.  It is comprised of the state archivist, a state auditor appointee, an attorney general appointee, and an appointee of the director of financial management.  Committee members discuss the historical, operational, legal, and financial impact of all records changes.</a:t>
            </a:r>
          </a:p>
          <a:p>
            <a:pPr marL="0" indent="0">
              <a:lnSpc>
                <a:spcPct val="100000"/>
              </a:lnSpc>
              <a:spcBef>
                <a:spcPts val="600"/>
              </a:spcBef>
              <a:spcAft>
                <a:spcPts val="600"/>
              </a:spcAft>
              <a:buNone/>
            </a:pPr>
            <a:r>
              <a:rPr lang="en-US" b="1" dirty="0" smtClean="0"/>
              <a:t>If you are interested in attending a meeting, please call me.</a:t>
            </a:r>
            <a:endParaRPr lang="en-US" b="1" dirty="0"/>
          </a:p>
        </p:txBody>
      </p:sp>
    </p:spTree>
    <p:extLst>
      <p:ext uri="{BB962C8B-B14F-4D97-AF65-F5344CB8AC3E}">
        <p14:creationId xmlns:p14="http://schemas.microsoft.com/office/powerpoint/2010/main" val="2975756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3E5E9554C20A468475ADFC538D309C" ma:contentTypeVersion="1" ma:contentTypeDescription="Create a new document." ma:contentTypeScope="" ma:versionID="872314821dc5c2530a3cc8bd91e1a034">
  <xsd:schema xmlns:xsd="http://www.w3.org/2001/XMLSchema" xmlns:xs="http://www.w3.org/2001/XMLSchema" xmlns:p="http://schemas.microsoft.com/office/2006/metadata/properties" xmlns:ns2="a314e1e4-7d28-4445-b9ea-521cc8ec9b75" targetNamespace="http://schemas.microsoft.com/office/2006/metadata/properties" ma:root="true" ma:fieldsID="28251d007046bbc3e9b4667c3d8e47da" ns2:_="">
    <xsd:import namespace="a314e1e4-7d28-4445-b9ea-521cc8ec9b75"/>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4e1e4-7d28-4445-b9ea-521cc8ec9b75" elementFormDefault="qualified">
    <xsd:import namespace="http://schemas.microsoft.com/office/2006/documentManagement/types"/>
    <xsd:import namespace="http://schemas.microsoft.com/office/infopath/2007/PartnerControls"/>
    <xsd:element name="Topic" ma:index="8" nillable="true" ma:displayName="Topic" ma:default="Flyers" ma:format="Dropdown" ma:internalName="Topic">
      <xsd:simpleType>
        <xsd:restriction base="dms:Choice">
          <xsd:enumeration value="Flyers"/>
          <xsd:enumeration value="Graphics"/>
          <xsd:enumeration value="Newsletters"/>
          <xsd:enumeration value="PowerPoi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a314e1e4-7d28-4445-b9ea-521cc8ec9b75">PowerPoints</Topic>
  </documentManagement>
</p:properties>
</file>

<file path=customXml/itemProps1.xml><?xml version="1.0" encoding="utf-8"?>
<ds:datastoreItem xmlns:ds="http://schemas.openxmlformats.org/officeDocument/2006/customXml" ds:itemID="{4EA0D2A3-547D-4BEC-8177-F9DCB06330C5}">
  <ds:schemaRefs>
    <ds:schemaRef ds:uri="http://schemas.microsoft.com/sharepoint/v3/contenttype/forms"/>
  </ds:schemaRefs>
</ds:datastoreItem>
</file>

<file path=customXml/itemProps2.xml><?xml version="1.0" encoding="utf-8"?>
<ds:datastoreItem xmlns:ds="http://schemas.openxmlformats.org/officeDocument/2006/customXml" ds:itemID="{A74E6846-743C-49DA-9EBA-574032281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4e1e4-7d28-4445-b9ea-521cc8ec9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D78B5-89F6-4CBB-BD18-B724BFD85779}">
  <ds:schemaRefs>
    <ds:schemaRef ds:uri="http://www.w3.org/XML/1998/namespace"/>
    <ds:schemaRef ds:uri="a314e1e4-7d28-4445-b9ea-521cc8ec9b75"/>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1854</TotalTime>
  <Words>2090</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 So, you’re a Records Coordinator* . . .</vt:lpstr>
      <vt:lpstr>What is a Records Coordinator?</vt:lpstr>
      <vt:lpstr>* Who am I?</vt:lpstr>
      <vt:lpstr>Before we begin. . . </vt:lpstr>
      <vt:lpstr>Specifically, our duties are:</vt:lpstr>
      <vt:lpstr>Acting as primary program contact for program records issues.</vt:lpstr>
      <vt:lpstr>* What is a Records Custodian?</vt:lpstr>
      <vt:lpstr>Reviewing your unique schedules and forwarding revisions to me.</vt:lpstr>
      <vt:lpstr>* What is the State Records Committee?</vt:lpstr>
      <vt:lpstr>Identifying essential records and establishing procedures for their protection.</vt:lpstr>
      <vt:lpstr>* What are record retention schedules?</vt:lpstr>
      <vt:lpstr>More about essential records. . .</vt:lpstr>
      <vt:lpstr>Assisting with records disposition.</vt:lpstr>
      <vt:lpstr>1. Disposition Report sent monthly from the State Records Center (SRC)</vt:lpstr>
      <vt:lpstr>* What is a hold?</vt:lpstr>
      <vt:lpstr>PowerPoint Presentation</vt:lpstr>
      <vt:lpstr>2. CITRIX files sent monthly from DSHS Technical Services Division (TSD)</vt:lpstr>
      <vt:lpstr>Establishing procedures for onsite records destruction.</vt:lpstr>
      <vt:lpstr>Assisting with record inventories.</vt:lpstr>
      <vt:lpstr>PowerPoint Presentation</vt:lpstr>
      <vt:lpstr>PowerPoint Presentation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DSHS PowerPoint Presentation bottom swoop (Rev. 9-19)</dc:title>
  <dc:creator>Microsoft Office User</dc:creator>
  <cp:lastModifiedBy>Brombacher, Millie (DSHS/OOS/OIG)</cp:lastModifiedBy>
  <cp:revision>71</cp:revision>
  <dcterms:created xsi:type="dcterms:W3CDTF">2019-09-12T19:47:00Z</dcterms:created>
  <dcterms:modified xsi:type="dcterms:W3CDTF">2020-09-14T19:31:07Z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0x010100F93E5E9554C20A468475ADFC538D309C</vt:lpwstr>
  </property>
</Properties>
</file>