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4"/>
  </p:sldMasterIdLst>
  <p:sldIdLst>
    <p:sldId id="256" r:id="rId5"/>
    <p:sldId id="258" r:id="rId6"/>
    <p:sldId id="257" r:id="rId7"/>
    <p:sldId id="276" r:id="rId8"/>
    <p:sldId id="259" r:id="rId9"/>
    <p:sldId id="264" r:id="rId10"/>
    <p:sldId id="265" r:id="rId11"/>
    <p:sldId id="283" r:id="rId12"/>
    <p:sldId id="271" r:id="rId13"/>
    <p:sldId id="278" r:id="rId14"/>
    <p:sldId id="277" r:id="rId15"/>
    <p:sldId id="266" r:id="rId16"/>
    <p:sldId id="280" r:id="rId17"/>
    <p:sldId id="270" r:id="rId18"/>
    <p:sldId id="267" r:id="rId19"/>
    <p:sldId id="272" r:id="rId20"/>
    <p:sldId id="279" r:id="rId21"/>
    <p:sldId id="275" r:id="rId22"/>
    <p:sldId id="274" r:id="rId23"/>
    <p:sldId id="269" r:id="rId24"/>
    <p:sldId id="268" r:id="rId25"/>
    <p:sldId id="281" r:id="rId26"/>
    <p:sldId id="282" r:id="rId27"/>
    <p:sldId id="262" r:id="rId28"/>
    <p:sldId id="284" r:id="rId29"/>
    <p:sldId id="260" r:id="rId30"/>
    <p:sldId id="261" r:id="rId31"/>
    <p:sldId id="263"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BFF53-AB97-2B0C-9A73-5805FD6B7D24}" v="4" dt="2022-01-06T14:25:35.936"/>
    <p1510:client id="{CC6D5ADF-CCFF-4056-AD08-1D84CD60EDAB}" v="6" dt="2022-01-06T14:55:3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aley, Cynthia (MIL)" userId="b97cbc55-b9a7-4aae-8d19-f5ae26d473dd" providerId="ADAL" clId="{CC6D5ADF-CCFF-4056-AD08-1D84CD60EDAB}"/>
    <pc:docChg chg="undo custSel modSld">
      <pc:chgData name="Whaley, Cynthia (MIL)" userId="b97cbc55-b9a7-4aae-8d19-f5ae26d473dd" providerId="ADAL" clId="{CC6D5ADF-CCFF-4056-AD08-1D84CD60EDAB}" dt="2022-01-06T15:06:21.358" v="41" actId="33524"/>
      <pc:docMkLst>
        <pc:docMk/>
      </pc:docMkLst>
      <pc:sldChg chg="modSp mod">
        <pc:chgData name="Whaley, Cynthia (MIL)" userId="b97cbc55-b9a7-4aae-8d19-f5ae26d473dd" providerId="ADAL" clId="{CC6D5ADF-CCFF-4056-AD08-1D84CD60EDAB}" dt="2022-01-06T15:06:21.358" v="41" actId="33524"/>
        <pc:sldMkLst>
          <pc:docMk/>
          <pc:sldMk cId="1109925654" sldId="266"/>
        </pc:sldMkLst>
        <pc:spChg chg="mod">
          <ac:chgData name="Whaley, Cynthia (MIL)" userId="b97cbc55-b9a7-4aae-8d19-f5ae26d473dd" providerId="ADAL" clId="{CC6D5ADF-CCFF-4056-AD08-1D84CD60EDAB}" dt="2022-01-06T15:06:21.358" v="41" actId="33524"/>
          <ac:spMkLst>
            <pc:docMk/>
            <pc:sldMk cId="1109925654" sldId="266"/>
            <ac:spMk id="2" creationId="{A58AA9DD-3C6C-44D2-B239-C32018D1352D}"/>
          </ac:spMkLst>
        </pc:spChg>
      </pc:sldChg>
      <pc:sldChg chg="addSp delSp modSp mod setBg modClrScheme chgLayout">
        <pc:chgData name="Whaley, Cynthia (MIL)" userId="b97cbc55-b9a7-4aae-8d19-f5ae26d473dd" providerId="ADAL" clId="{CC6D5ADF-CCFF-4056-AD08-1D84CD60EDAB}" dt="2022-01-06T14:57:08.683" v="40" actId="26606"/>
        <pc:sldMkLst>
          <pc:docMk/>
          <pc:sldMk cId="87089754" sldId="284"/>
        </pc:sldMkLst>
        <pc:spChg chg="del">
          <ac:chgData name="Whaley, Cynthia (MIL)" userId="b97cbc55-b9a7-4aae-8d19-f5ae26d473dd" providerId="ADAL" clId="{CC6D5ADF-CCFF-4056-AD08-1D84CD60EDAB}" dt="2022-01-06T14:53:35.790" v="0" actId="700"/>
          <ac:spMkLst>
            <pc:docMk/>
            <pc:sldMk cId="87089754" sldId="284"/>
            <ac:spMk id="2" creationId="{32BAED83-6E6F-4224-88DC-DFBD07946BF2}"/>
          </ac:spMkLst>
        </pc:spChg>
        <pc:spChg chg="del">
          <ac:chgData name="Whaley, Cynthia (MIL)" userId="b97cbc55-b9a7-4aae-8d19-f5ae26d473dd" providerId="ADAL" clId="{CC6D5ADF-CCFF-4056-AD08-1D84CD60EDAB}" dt="2022-01-06T14:53:35.790" v="0" actId="700"/>
          <ac:spMkLst>
            <pc:docMk/>
            <pc:sldMk cId="87089754" sldId="284"/>
            <ac:spMk id="3" creationId="{38ED825F-C565-4378-B8E1-5F2E882E62F3}"/>
          </ac:spMkLst>
        </pc:spChg>
        <pc:spChg chg="add del">
          <ac:chgData name="Whaley, Cynthia (MIL)" userId="b97cbc55-b9a7-4aae-8d19-f5ae26d473dd" providerId="ADAL" clId="{CC6D5ADF-CCFF-4056-AD08-1D84CD60EDAB}" dt="2022-01-06T14:57:08.683" v="40" actId="26606"/>
          <ac:spMkLst>
            <pc:docMk/>
            <pc:sldMk cId="87089754" sldId="284"/>
            <ac:spMk id="9" creationId="{19551823-D060-496F-8D15-1072997F64D3}"/>
          </ac:spMkLst>
        </pc:spChg>
        <pc:spChg chg="add del">
          <ac:chgData name="Whaley, Cynthia (MIL)" userId="b97cbc55-b9a7-4aae-8d19-f5ae26d473dd" providerId="ADAL" clId="{CC6D5ADF-CCFF-4056-AD08-1D84CD60EDAB}" dt="2022-01-06T14:54:14.017" v="3" actId="26606"/>
          <ac:spMkLst>
            <pc:docMk/>
            <pc:sldMk cId="87089754" sldId="284"/>
            <ac:spMk id="10" creationId="{544958B8-57B6-4B37-8A18-D54A32EC2D37}"/>
          </ac:spMkLst>
        </pc:spChg>
        <pc:spChg chg="add del">
          <ac:chgData name="Whaley, Cynthia (MIL)" userId="b97cbc55-b9a7-4aae-8d19-f5ae26d473dd" providerId="ADAL" clId="{CC6D5ADF-CCFF-4056-AD08-1D84CD60EDAB}" dt="2022-01-06T14:57:08.683" v="40" actId="26606"/>
          <ac:spMkLst>
            <pc:docMk/>
            <pc:sldMk cId="87089754" sldId="284"/>
            <ac:spMk id="11" creationId="{D01BDC95-9380-4966-9241-C0F3F62B38ED}"/>
          </ac:spMkLst>
        </pc:spChg>
        <pc:spChg chg="add del">
          <ac:chgData name="Whaley, Cynthia (MIL)" userId="b97cbc55-b9a7-4aae-8d19-f5ae26d473dd" providerId="ADAL" clId="{CC6D5ADF-CCFF-4056-AD08-1D84CD60EDAB}" dt="2022-01-06T14:54:14.017" v="3" actId="26606"/>
          <ac:spMkLst>
            <pc:docMk/>
            <pc:sldMk cId="87089754" sldId="284"/>
            <ac:spMk id="12" creationId="{B7E4A740-3A69-42A5-8AC0-3905D518F419}"/>
          </ac:spMkLst>
        </pc:spChg>
        <pc:spChg chg="add del">
          <ac:chgData name="Whaley, Cynthia (MIL)" userId="b97cbc55-b9a7-4aae-8d19-f5ae26d473dd" providerId="ADAL" clId="{CC6D5ADF-CCFF-4056-AD08-1D84CD60EDAB}" dt="2022-01-06T14:57:08.683" v="40" actId="26606"/>
          <ac:spMkLst>
            <pc:docMk/>
            <pc:sldMk cId="87089754" sldId="284"/>
            <ac:spMk id="13" creationId="{FD555BD6-C89B-4F2E-8FC8-21AF24E95AEF}"/>
          </ac:spMkLst>
        </pc:spChg>
        <pc:spChg chg="add del">
          <ac:chgData name="Whaley, Cynthia (MIL)" userId="b97cbc55-b9a7-4aae-8d19-f5ae26d473dd" providerId="ADAL" clId="{CC6D5ADF-CCFF-4056-AD08-1D84CD60EDAB}" dt="2022-01-06T14:54:15.037" v="5" actId="26606"/>
          <ac:spMkLst>
            <pc:docMk/>
            <pc:sldMk cId="87089754" sldId="284"/>
            <ac:spMk id="20" creationId="{38181A50-C8BE-4392-983D-C06579080585}"/>
          </ac:spMkLst>
        </pc:spChg>
        <pc:spChg chg="add del">
          <ac:chgData name="Whaley, Cynthia (MIL)" userId="b97cbc55-b9a7-4aae-8d19-f5ae26d473dd" providerId="ADAL" clId="{CC6D5ADF-CCFF-4056-AD08-1D84CD60EDAB}" dt="2022-01-06T14:54:16.472" v="7" actId="26606"/>
          <ac:spMkLst>
            <pc:docMk/>
            <pc:sldMk cId="87089754" sldId="284"/>
            <ac:spMk id="22" creationId="{23E3CED3-8830-45C9-8D6C-F4ECADD4F114}"/>
          </ac:spMkLst>
        </pc:spChg>
        <pc:spChg chg="add del">
          <ac:chgData name="Whaley, Cynthia (MIL)" userId="b97cbc55-b9a7-4aae-8d19-f5ae26d473dd" providerId="ADAL" clId="{CC6D5ADF-CCFF-4056-AD08-1D84CD60EDAB}" dt="2022-01-06T14:54:16.472" v="7" actId="26606"/>
          <ac:spMkLst>
            <pc:docMk/>
            <pc:sldMk cId="87089754" sldId="284"/>
            <ac:spMk id="23" creationId="{66F2D62A-C66C-42DF-8C05-99B0B1A8BED0}"/>
          </ac:spMkLst>
        </pc:spChg>
        <pc:spChg chg="add del">
          <ac:chgData name="Whaley, Cynthia (MIL)" userId="b97cbc55-b9a7-4aae-8d19-f5ae26d473dd" providerId="ADAL" clId="{CC6D5ADF-CCFF-4056-AD08-1D84CD60EDAB}" dt="2022-01-06T14:54:18.364" v="9" actId="26606"/>
          <ac:spMkLst>
            <pc:docMk/>
            <pc:sldMk cId="87089754" sldId="284"/>
            <ac:spMk id="25" creationId="{DEB4B82D-A989-40D8-A457-F1D9C0345509}"/>
          </ac:spMkLst>
        </pc:spChg>
        <pc:spChg chg="add del">
          <ac:chgData name="Whaley, Cynthia (MIL)" userId="b97cbc55-b9a7-4aae-8d19-f5ae26d473dd" providerId="ADAL" clId="{CC6D5ADF-CCFF-4056-AD08-1D84CD60EDAB}" dt="2022-01-06T14:54:19.196" v="11" actId="26606"/>
          <ac:spMkLst>
            <pc:docMk/>
            <pc:sldMk cId="87089754" sldId="284"/>
            <ac:spMk id="29" creationId="{DC1875E5-3E3D-49D0-A84D-62C1DE8DE71B}"/>
          </ac:spMkLst>
        </pc:spChg>
        <pc:spChg chg="add del">
          <ac:chgData name="Whaley, Cynthia (MIL)" userId="b97cbc55-b9a7-4aae-8d19-f5ae26d473dd" providerId="ADAL" clId="{CC6D5ADF-CCFF-4056-AD08-1D84CD60EDAB}" dt="2022-01-06T14:54:19.196" v="11" actId="26606"/>
          <ac:spMkLst>
            <pc:docMk/>
            <pc:sldMk cId="87089754" sldId="284"/>
            <ac:spMk id="30" creationId="{72E3803C-85E6-4CB3-8361-219B2398D9F3}"/>
          </ac:spMkLst>
        </pc:spChg>
        <pc:spChg chg="add del">
          <ac:chgData name="Whaley, Cynthia (MIL)" userId="b97cbc55-b9a7-4aae-8d19-f5ae26d473dd" providerId="ADAL" clId="{CC6D5ADF-CCFF-4056-AD08-1D84CD60EDAB}" dt="2022-01-06T14:54:20.942" v="13" actId="26606"/>
          <ac:spMkLst>
            <pc:docMk/>
            <pc:sldMk cId="87089754" sldId="284"/>
            <ac:spMk id="32" creationId="{4434DCA8-BC57-40AE-94D7-754460957E7F}"/>
          </ac:spMkLst>
        </pc:spChg>
        <pc:spChg chg="add del">
          <ac:chgData name="Whaley, Cynthia (MIL)" userId="b97cbc55-b9a7-4aae-8d19-f5ae26d473dd" providerId="ADAL" clId="{CC6D5ADF-CCFF-4056-AD08-1D84CD60EDAB}" dt="2022-01-06T14:54:20.942" v="13" actId="26606"/>
          <ac:spMkLst>
            <pc:docMk/>
            <pc:sldMk cId="87089754" sldId="284"/>
            <ac:spMk id="34" creationId="{D43CA6E1-DE85-4998-B1CA-2B617EDF60F8}"/>
          </ac:spMkLst>
        </pc:spChg>
        <pc:spChg chg="add del">
          <ac:chgData name="Whaley, Cynthia (MIL)" userId="b97cbc55-b9a7-4aae-8d19-f5ae26d473dd" providerId="ADAL" clId="{CC6D5ADF-CCFF-4056-AD08-1D84CD60EDAB}" dt="2022-01-06T14:54:22.709" v="15" actId="26606"/>
          <ac:spMkLst>
            <pc:docMk/>
            <pc:sldMk cId="87089754" sldId="284"/>
            <ac:spMk id="36" creationId="{E6B80853-775B-47C1-A508-0AAD6FCE5ADB}"/>
          </ac:spMkLst>
        </pc:spChg>
        <pc:spChg chg="add del">
          <ac:chgData name="Whaley, Cynthia (MIL)" userId="b97cbc55-b9a7-4aae-8d19-f5ae26d473dd" providerId="ADAL" clId="{CC6D5ADF-CCFF-4056-AD08-1D84CD60EDAB}" dt="2022-01-06T14:54:22.709" v="15" actId="26606"/>
          <ac:spMkLst>
            <pc:docMk/>
            <pc:sldMk cId="87089754" sldId="284"/>
            <ac:spMk id="37" creationId="{9BF62520-0403-497A-958B-FD6E8037E8FA}"/>
          </ac:spMkLst>
        </pc:spChg>
        <pc:spChg chg="add del">
          <ac:chgData name="Whaley, Cynthia (MIL)" userId="b97cbc55-b9a7-4aae-8d19-f5ae26d473dd" providerId="ADAL" clId="{CC6D5ADF-CCFF-4056-AD08-1D84CD60EDAB}" dt="2022-01-06T14:54:22.709" v="15" actId="26606"/>
          <ac:spMkLst>
            <pc:docMk/>
            <pc:sldMk cId="87089754" sldId="284"/>
            <ac:spMk id="38" creationId="{BB3A422A-21ED-464B-B2EF-EE5B061BED4A}"/>
          </ac:spMkLst>
        </pc:spChg>
        <pc:spChg chg="add del">
          <ac:chgData name="Whaley, Cynthia (MIL)" userId="b97cbc55-b9a7-4aae-8d19-f5ae26d473dd" providerId="ADAL" clId="{CC6D5ADF-CCFF-4056-AD08-1D84CD60EDAB}" dt="2022-01-06T14:54:28.183" v="17" actId="26606"/>
          <ac:spMkLst>
            <pc:docMk/>
            <pc:sldMk cId="87089754" sldId="284"/>
            <ac:spMk id="40" creationId="{F733538D-5433-42E7-AA08-DC5FDEDA47A7}"/>
          </ac:spMkLst>
        </pc:spChg>
        <pc:spChg chg="add del">
          <ac:chgData name="Whaley, Cynthia (MIL)" userId="b97cbc55-b9a7-4aae-8d19-f5ae26d473dd" providerId="ADAL" clId="{CC6D5ADF-CCFF-4056-AD08-1D84CD60EDAB}" dt="2022-01-06T14:54:33.179" v="19" actId="26606"/>
          <ac:spMkLst>
            <pc:docMk/>
            <pc:sldMk cId="87089754" sldId="284"/>
            <ac:spMk id="42" creationId="{93F0C7C3-CF62-419A-AB63-4A09FBE090CB}"/>
          </ac:spMkLst>
        </pc:spChg>
        <pc:spChg chg="add del">
          <ac:chgData name="Whaley, Cynthia (MIL)" userId="b97cbc55-b9a7-4aae-8d19-f5ae26d473dd" providerId="ADAL" clId="{CC6D5ADF-CCFF-4056-AD08-1D84CD60EDAB}" dt="2022-01-06T14:54:33.179" v="19" actId="26606"/>
          <ac:spMkLst>
            <pc:docMk/>
            <pc:sldMk cId="87089754" sldId="284"/>
            <ac:spMk id="43" creationId="{B7277865-CAB9-453B-9A76-011B33C07297}"/>
          </ac:spMkLst>
        </pc:spChg>
        <pc:spChg chg="add del">
          <ac:chgData name="Whaley, Cynthia (MIL)" userId="b97cbc55-b9a7-4aae-8d19-f5ae26d473dd" providerId="ADAL" clId="{CC6D5ADF-CCFF-4056-AD08-1D84CD60EDAB}" dt="2022-01-06T14:54:33.179" v="19" actId="26606"/>
          <ac:spMkLst>
            <pc:docMk/>
            <pc:sldMk cId="87089754" sldId="284"/>
            <ac:spMk id="45" creationId="{B89A3B70-EDC0-4E8A-BFE2-D974B5C59E33}"/>
          </ac:spMkLst>
        </pc:spChg>
        <pc:spChg chg="add del">
          <ac:chgData name="Whaley, Cynthia (MIL)" userId="b97cbc55-b9a7-4aae-8d19-f5ae26d473dd" providerId="ADAL" clId="{CC6D5ADF-CCFF-4056-AD08-1D84CD60EDAB}" dt="2022-01-06T14:54:47.979" v="21" actId="26606"/>
          <ac:spMkLst>
            <pc:docMk/>
            <pc:sldMk cId="87089754" sldId="284"/>
            <ac:spMk id="48" creationId="{38181A50-C8BE-4392-983D-C06579080585}"/>
          </ac:spMkLst>
        </pc:spChg>
        <pc:spChg chg="add del">
          <ac:chgData name="Whaley, Cynthia (MIL)" userId="b97cbc55-b9a7-4aae-8d19-f5ae26d473dd" providerId="ADAL" clId="{CC6D5ADF-CCFF-4056-AD08-1D84CD60EDAB}" dt="2022-01-06T14:55:42.745" v="27" actId="26606"/>
          <ac:spMkLst>
            <pc:docMk/>
            <pc:sldMk cId="87089754" sldId="284"/>
            <ac:spMk id="50" creationId="{23E3CED3-8830-45C9-8D6C-F4ECADD4F114}"/>
          </ac:spMkLst>
        </pc:spChg>
        <pc:spChg chg="add del">
          <ac:chgData name="Whaley, Cynthia (MIL)" userId="b97cbc55-b9a7-4aae-8d19-f5ae26d473dd" providerId="ADAL" clId="{CC6D5ADF-CCFF-4056-AD08-1D84CD60EDAB}" dt="2022-01-06T14:55:42.745" v="27" actId="26606"/>
          <ac:spMkLst>
            <pc:docMk/>
            <pc:sldMk cId="87089754" sldId="284"/>
            <ac:spMk id="51" creationId="{66F2D62A-C66C-42DF-8C05-99B0B1A8BED0}"/>
          </ac:spMkLst>
        </pc:spChg>
        <pc:grpChg chg="add del">
          <ac:chgData name="Whaley, Cynthia (MIL)" userId="b97cbc55-b9a7-4aae-8d19-f5ae26d473dd" providerId="ADAL" clId="{CC6D5ADF-CCFF-4056-AD08-1D84CD60EDAB}" dt="2022-01-06T14:54:14.017" v="3" actId="26606"/>
          <ac:grpSpMkLst>
            <pc:docMk/>
            <pc:sldMk cId="87089754" sldId="284"/>
            <ac:grpSpMk id="14" creationId="{8283C010-53D7-404B-9300-DB1BAE1EAE91}"/>
          </ac:grpSpMkLst>
        </pc:grpChg>
        <pc:grpChg chg="add del">
          <ac:chgData name="Whaley, Cynthia (MIL)" userId="b97cbc55-b9a7-4aae-8d19-f5ae26d473dd" providerId="ADAL" clId="{CC6D5ADF-CCFF-4056-AD08-1D84CD60EDAB}" dt="2022-01-06T14:57:08.683" v="40" actId="26606"/>
          <ac:grpSpMkLst>
            <pc:docMk/>
            <pc:sldMk cId="87089754" sldId="284"/>
            <ac:grpSpMk id="15" creationId="{3DB84EDE-EE4C-4E69-8BB0-C8E0CFEEC0EC}"/>
          </ac:grpSpMkLst>
        </pc:grpChg>
        <pc:grpChg chg="add del">
          <ac:chgData name="Whaley, Cynthia (MIL)" userId="b97cbc55-b9a7-4aae-8d19-f5ae26d473dd" providerId="ADAL" clId="{CC6D5ADF-CCFF-4056-AD08-1D84CD60EDAB}" dt="2022-01-06T14:54:18.364" v="9" actId="26606"/>
          <ac:grpSpMkLst>
            <pc:docMk/>
            <pc:sldMk cId="87089754" sldId="284"/>
            <ac:grpSpMk id="27" creationId="{67034349-EB95-4DEC-941A-A5BEB23CCC1B}"/>
          </ac:grpSpMkLst>
        </pc:grpChg>
        <pc:picChg chg="add mod ord">
          <ac:chgData name="Whaley, Cynthia (MIL)" userId="b97cbc55-b9a7-4aae-8d19-f5ae26d473dd" providerId="ADAL" clId="{CC6D5ADF-CCFF-4056-AD08-1D84CD60EDAB}" dt="2022-01-06T14:57:08.683" v="40" actId="26606"/>
          <ac:picMkLst>
            <pc:docMk/>
            <pc:sldMk cId="87089754" sldId="284"/>
            <ac:picMk id="5" creationId="{92540415-F7F1-4A94-BB11-5697C42AC8B1}"/>
          </ac:picMkLst>
        </pc:picChg>
        <pc:picChg chg="add mod">
          <ac:chgData name="Whaley, Cynthia (MIL)" userId="b97cbc55-b9a7-4aae-8d19-f5ae26d473dd" providerId="ADAL" clId="{CC6D5ADF-CCFF-4056-AD08-1D84CD60EDAB}" dt="2022-01-06T14:57:08.683" v="40" actId="26606"/>
          <ac:picMkLst>
            <pc:docMk/>
            <pc:sldMk cId="87089754" sldId="284"/>
            <ac:picMk id="7" creationId="{DB0791E1-124B-4302-8724-2615599B3A4E}"/>
          </ac:picMkLst>
        </pc:picChg>
        <pc:picChg chg="add del">
          <ac:chgData name="Whaley, Cynthia (MIL)" userId="b97cbc55-b9a7-4aae-8d19-f5ae26d473dd" providerId="ADAL" clId="{CC6D5ADF-CCFF-4056-AD08-1D84CD60EDAB}" dt="2022-01-06T14:54:20.942" v="13" actId="26606"/>
          <ac:picMkLst>
            <pc:docMk/>
            <pc:sldMk cId="87089754" sldId="284"/>
            <ac:picMk id="16" creationId="{AD162A3C-D7A8-4B2A-94B1-73192CBC573B}"/>
          </ac:picMkLst>
        </pc:picChg>
        <pc:picChg chg="add del">
          <ac:chgData name="Whaley, Cynthia (MIL)" userId="b97cbc55-b9a7-4aae-8d19-f5ae26d473dd" providerId="ADAL" clId="{CC6D5ADF-CCFF-4056-AD08-1D84CD60EDAB}" dt="2022-01-06T14:54:20.942" v="13" actId="26606"/>
          <ac:picMkLst>
            <pc:docMk/>
            <pc:sldMk cId="87089754" sldId="284"/>
            <ac:picMk id="18" creationId="{6B8F1012-6DEE-4829-9F32-620A71109464}"/>
          </ac:picMkLst>
        </pc:picChg>
        <pc:picChg chg="add del">
          <ac:chgData name="Whaley, Cynthia (MIL)" userId="b97cbc55-b9a7-4aae-8d19-f5ae26d473dd" providerId="ADAL" clId="{CC6D5ADF-CCFF-4056-AD08-1D84CD60EDAB}" dt="2022-01-06T14:54:18.364" v="9" actId="26606"/>
          <ac:picMkLst>
            <pc:docMk/>
            <pc:sldMk cId="87089754" sldId="284"/>
            <ac:picMk id="26" creationId="{14E99EC7-4ECA-46FD-A4EE-C28A8AC67373}"/>
          </ac:picMkLst>
        </pc:picChg>
        <pc:picChg chg="add del">
          <ac:chgData name="Whaley, Cynthia (MIL)" userId="b97cbc55-b9a7-4aae-8d19-f5ae26d473dd" providerId="ADAL" clId="{CC6D5ADF-CCFF-4056-AD08-1D84CD60EDAB}" dt="2022-01-06T14:54:20.942" v="13" actId="26606"/>
          <ac:picMkLst>
            <pc:docMk/>
            <pc:sldMk cId="87089754" sldId="284"/>
            <ac:picMk id="33" creationId="{E93A23A1-FB7B-4C57-8240-0B6015C11161}"/>
          </ac:picMkLst>
        </pc:picChg>
        <pc:picChg chg="add del">
          <ac:chgData name="Whaley, Cynthia (MIL)" userId="b97cbc55-b9a7-4aae-8d19-f5ae26d473dd" providerId="ADAL" clId="{CC6D5ADF-CCFF-4056-AD08-1D84CD60EDAB}" dt="2022-01-06T14:54:33.179" v="19" actId="26606"/>
          <ac:picMkLst>
            <pc:docMk/>
            <pc:sldMk cId="87089754" sldId="284"/>
            <ac:picMk id="44" creationId="{8838FBC5-7A2F-436F-A4AA-3E36CCC9781D}"/>
          </ac:picMkLst>
        </pc:picChg>
        <pc:picChg chg="add del">
          <ac:chgData name="Whaley, Cynthia (MIL)" userId="b97cbc55-b9a7-4aae-8d19-f5ae26d473dd" providerId="ADAL" clId="{CC6D5ADF-CCFF-4056-AD08-1D84CD60EDAB}" dt="2022-01-06T14:54:33.179" v="19" actId="26606"/>
          <ac:picMkLst>
            <pc:docMk/>
            <pc:sldMk cId="87089754" sldId="284"/>
            <ac:picMk id="46" creationId="{0FAD7FDC-F6EC-4CAD-A61A-AFB3CAD4B06C}"/>
          </ac:picMkLst>
        </pc:picChg>
      </pc:sldChg>
    </pc:docChg>
  </pc:docChgLst>
  <pc:docChgLst>
    <pc:chgData name="Whaley, Cynthia (MIL)" userId="S::cynthia.whaley@mil.wa.gov::b97cbc55-b9a7-4aae-8d19-f5ae26d473dd" providerId="AD" clId="Web-{C80BFF53-AB97-2B0C-9A73-5805FD6B7D24}"/>
    <pc:docChg chg="addSld modSld">
      <pc:chgData name="Whaley, Cynthia (MIL)" userId="S::cynthia.whaley@mil.wa.gov::b97cbc55-b9a7-4aae-8d19-f5ae26d473dd" providerId="AD" clId="Web-{C80BFF53-AB97-2B0C-9A73-5805FD6B7D24}" dt="2022-01-06T14:25:35.936" v="2"/>
      <pc:docMkLst>
        <pc:docMk/>
      </pc:docMkLst>
      <pc:sldChg chg="modSp">
        <pc:chgData name="Whaley, Cynthia (MIL)" userId="S::cynthia.whaley@mil.wa.gov::b97cbc55-b9a7-4aae-8d19-f5ae26d473dd" providerId="AD" clId="Web-{C80BFF53-AB97-2B0C-9A73-5805FD6B7D24}" dt="2022-01-06T14:22:42.574" v="1" actId="20577"/>
        <pc:sldMkLst>
          <pc:docMk/>
          <pc:sldMk cId="1109925654" sldId="266"/>
        </pc:sldMkLst>
        <pc:spChg chg="mod">
          <ac:chgData name="Whaley, Cynthia (MIL)" userId="S::cynthia.whaley@mil.wa.gov::b97cbc55-b9a7-4aae-8d19-f5ae26d473dd" providerId="AD" clId="Web-{C80BFF53-AB97-2B0C-9A73-5805FD6B7D24}" dt="2022-01-06T14:22:42.574" v="1" actId="20577"/>
          <ac:spMkLst>
            <pc:docMk/>
            <pc:sldMk cId="1109925654" sldId="266"/>
            <ac:spMk id="3" creationId="{2B6094F0-E1F2-4D61-AD7B-4748B85F3722}"/>
          </ac:spMkLst>
        </pc:spChg>
      </pc:sldChg>
      <pc:sldChg chg="new">
        <pc:chgData name="Whaley, Cynthia (MIL)" userId="S::cynthia.whaley@mil.wa.gov::b97cbc55-b9a7-4aae-8d19-f5ae26d473dd" providerId="AD" clId="Web-{C80BFF53-AB97-2B0C-9A73-5805FD6B7D24}" dt="2022-01-06T14:25:35.936" v="2"/>
        <pc:sldMkLst>
          <pc:docMk/>
          <pc:sldMk cId="87089754" sldId="284"/>
        </pc:sldMkLst>
      </pc:sldChg>
    </pc:docChg>
  </pc:docChgLst>
  <pc:docChgLst>
    <pc:chgData name="Whaley, Cynthia (MIL)" userId="b97cbc55-b9a7-4aae-8d19-f5ae26d473dd" providerId="ADAL" clId="{F0F52DB5-9C8D-46A1-B4DD-03A356F34D54}"/>
    <pc:docChg chg="undo custSel mod addSld modSld">
      <pc:chgData name="Whaley, Cynthia (MIL)" userId="b97cbc55-b9a7-4aae-8d19-f5ae26d473dd" providerId="ADAL" clId="{F0F52DB5-9C8D-46A1-B4DD-03A356F34D54}" dt="2021-01-07T15:10:50.676" v="435" actId="207"/>
      <pc:docMkLst>
        <pc:docMk/>
      </pc:docMkLst>
      <pc:sldChg chg="addSp delSp modSp add mod setBg">
        <pc:chgData name="Whaley, Cynthia (MIL)" userId="b97cbc55-b9a7-4aae-8d19-f5ae26d473dd" providerId="ADAL" clId="{F0F52DB5-9C8D-46A1-B4DD-03A356F34D54}" dt="2021-01-07T15:10:50.676" v="435" actId="207"/>
        <pc:sldMkLst>
          <pc:docMk/>
          <pc:sldMk cId="3540812044" sldId="283"/>
        </pc:sldMkLst>
        <pc:spChg chg="mod">
          <ac:chgData name="Whaley, Cynthia (MIL)" userId="b97cbc55-b9a7-4aae-8d19-f5ae26d473dd" providerId="ADAL" clId="{F0F52DB5-9C8D-46A1-B4DD-03A356F34D54}" dt="2021-01-07T15:10:50.676" v="435" actId="207"/>
          <ac:spMkLst>
            <pc:docMk/>
            <pc:sldMk cId="3540812044" sldId="283"/>
            <ac:spMk id="2" creationId="{07312BDB-8E16-4788-890C-2B2232E61FC2}"/>
          </ac:spMkLst>
        </pc:spChg>
        <pc:spChg chg="mod ord">
          <ac:chgData name="Whaley, Cynthia (MIL)" userId="b97cbc55-b9a7-4aae-8d19-f5ae26d473dd" providerId="ADAL" clId="{F0F52DB5-9C8D-46A1-B4DD-03A356F34D54}" dt="2021-01-07T15:09:01.524" v="431" actId="26606"/>
          <ac:spMkLst>
            <pc:docMk/>
            <pc:sldMk cId="3540812044" sldId="283"/>
            <ac:spMk id="4" creationId="{9C13192B-CDF8-47CD-AF43-F9295EBAFBA2}"/>
          </ac:spMkLst>
        </pc:spChg>
        <pc:spChg chg="add mod ord">
          <ac:chgData name="Whaley, Cynthia (MIL)" userId="b97cbc55-b9a7-4aae-8d19-f5ae26d473dd" providerId="ADAL" clId="{F0F52DB5-9C8D-46A1-B4DD-03A356F34D54}" dt="2021-01-07T15:10:45.881" v="434" actId="207"/>
          <ac:spMkLst>
            <pc:docMk/>
            <pc:sldMk cId="3540812044" sldId="283"/>
            <ac:spMk id="5" creationId="{DAE3A19A-82B2-4CB5-84DE-FC8C28A3163B}"/>
          </ac:spMkLst>
        </pc:spChg>
        <pc:spChg chg="add del">
          <ac:chgData name="Whaley, Cynthia (MIL)" userId="b97cbc55-b9a7-4aae-8d19-f5ae26d473dd" providerId="ADAL" clId="{F0F52DB5-9C8D-46A1-B4DD-03A356F34D54}" dt="2021-01-07T15:09:01.558" v="432" actId="26606"/>
          <ac:spMkLst>
            <pc:docMk/>
            <pc:sldMk cId="3540812044" sldId="283"/>
            <ac:spMk id="40" creationId="{9B796F99-70AC-4221-AB20-DFE9599613B9}"/>
          </ac:spMkLst>
        </pc:spChg>
        <pc:spChg chg="add del">
          <ac:chgData name="Whaley, Cynthia (MIL)" userId="b97cbc55-b9a7-4aae-8d19-f5ae26d473dd" providerId="ADAL" clId="{F0F52DB5-9C8D-46A1-B4DD-03A356F34D54}" dt="2021-01-07T15:08:41.192" v="423" actId="26606"/>
          <ac:spMkLst>
            <pc:docMk/>
            <pc:sldMk cId="3540812044" sldId="283"/>
            <ac:spMk id="87" creationId="{BC940E9A-BC73-4828-82AC-C6F5C978497D}"/>
          </ac:spMkLst>
        </pc:spChg>
        <pc:spChg chg="add del">
          <ac:chgData name="Whaley, Cynthia (MIL)" userId="b97cbc55-b9a7-4aae-8d19-f5ae26d473dd" providerId="ADAL" clId="{F0F52DB5-9C8D-46A1-B4DD-03A356F34D54}" dt="2021-01-07T15:08:58.439" v="429" actId="26606"/>
          <ac:spMkLst>
            <pc:docMk/>
            <pc:sldMk cId="3540812044" sldId="283"/>
            <ac:spMk id="1040" creationId="{9B796F99-70AC-4221-AB20-DFE9599613B9}"/>
          </ac:spMkLst>
        </pc:spChg>
        <pc:spChg chg="add">
          <ac:chgData name="Whaley, Cynthia (MIL)" userId="b97cbc55-b9a7-4aae-8d19-f5ae26d473dd" providerId="ADAL" clId="{F0F52DB5-9C8D-46A1-B4DD-03A356F34D54}" dt="2021-01-07T15:09:01.558" v="432" actId="26606"/>
          <ac:spMkLst>
            <pc:docMk/>
            <pc:sldMk cId="3540812044" sldId="283"/>
            <ac:spMk id="1052" creationId="{BC940E9A-BC73-4828-82AC-C6F5C978497D}"/>
          </ac:spMkLst>
        </pc:spChg>
        <pc:grpChg chg="add del">
          <ac:chgData name="Whaley, Cynthia (MIL)" userId="b97cbc55-b9a7-4aae-8d19-f5ae26d473dd" providerId="ADAL" clId="{F0F52DB5-9C8D-46A1-B4DD-03A356F34D54}" dt="2021-01-07T15:07:44.592" v="418" actId="26606"/>
          <ac:grpSpMkLst>
            <pc:docMk/>
            <pc:sldMk cId="3540812044" sldId="283"/>
            <ac:grpSpMk id="13" creationId="{A35723D1-BE23-4F7B-872D-35CA6D17FB79}"/>
          </ac:grpSpMkLst>
        </pc:grpChg>
        <pc:grpChg chg="add del">
          <ac:chgData name="Whaley, Cynthia (MIL)" userId="b97cbc55-b9a7-4aae-8d19-f5ae26d473dd" providerId="ADAL" clId="{F0F52DB5-9C8D-46A1-B4DD-03A356F34D54}" dt="2021-01-07T15:09:01.558" v="432" actId="26606"/>
          <ac:grpSpMkLst>
            <pc:docMk/>
            <pc:sldMk cId="3540812044" sldId="283"/>
            <ac:grpSpMk id="24" creationId="{A35723D1-BE23-4F7B-872D-35CA6D17FB79}"/>
          </ac:grpSpMkLst>
        </pc:grpChg>
        <pc:grpChg chg="add del">
          <ac:chgData name="Whaley, Cynthia (MIL)" userId="b97cbc55-b9a7-4aae-8d19-f5ae26d473dd" providerId="ADAL" clId="{F0F52DB5-9C8D-46A1-B4DD-03A356F34D54}" dt="2021-01-07T15:09:01.558" v="432" actId="26606"/>
          <ac:grpSpMkLst>
            <pc:docMk/>
            <pc:sldMk cId="3540812044" sldId="283"/>
            <ac:grpSpMk id="32" creationId="{1488DB6F-238F-4BEF-B28F-87D9F674A343}"/>
          </ac:grpSpMkLst>
        </pc:grpChg>
        <pc:grpChg chg="add del">
          <ac:chgData name="Whaley, Cynthia (MIL)" userId="b97cbc55-b9a7-4aae-8d19-f5ae26d473dd" providerId="ADAL" clId="{F0F52DB5-9C8D-46A1-B4DD-03A356F34D54}" dt="2021-01-07T15:08:41.192" v="423" actId="26606"/>
          <ac:grpSpMkLst>
            <pc:docMk/>
            <pc:sldMk cId="3540812044" sldId="283"/>
            <ac:grpSpMk id="71" creationId="{A35723D1-BE23-4F7B-872D-35CA6D17FB79}"/>
          </ac:grpSpMkLst>
        </pc:grpChg>
        <pc:grpChg chg="add del">
          <ac:chgData name="Whaley, Cynthia (MIL)" userId="b97cbc55-b9a7-4aae-8d19-f5ae26d473dd" providerId="ADAL" clId="{F0F52DB5-9C8D-46A1-B4DD-03A356F34D54}" dt="2021-01-07T15:08:41.192" v="423" actId="26606"/>
          <ac:grpSpMkLst>
            <pc:docMk/>
            <pc:sldMk cId="3540812044" sldId="283"/>
            <ac:grpSpMk id="79" creationId="{8166578C-4316-4C10-89C0-CBAD8BCB6B7E}"/>
          </ac:grpSpMkLst>
        </pc:grpChg>
        <pc:grpChg chg="add del">
          <ac:chgData name="Whaley, Cynthia (MIL)" userId="b97cbc55-b9a7-4aae-8d19-f5ae26d473dd" providerId="ADAL" clId="{F0F52DB5-9C8D-46A1-B4DD-03A356F34D54}" dt="2021-01-07T15:08:48.841" v="425" actId="26606"/>
          <ac:grpSpMkLst>
            <pc:docMk/>
            <pc:sldMk cId="3540812044" sldId="283"/>
            <ac:grpSpMk id="1028" creationId="{0E0452C8-EFAC-4BBE-B829-CFE413A388B8}"/>
          </ac:grpSpMkLst>
        </pc:grpChg>
        <pc:grpChg chg="add del">
          <ac:chgData name="Whaley, Cynthia (MIL)" userId="b97cbc55-b9a7-4aae-8d19-f5ae26d473dd" providerId="ADAL" clId="{F0F52DB5-9C8D-46A1-B4DD-03A356F34D54}" dt="2021-01-07T15:08:48.841" v="425" actId="26606"/>
          <ac:grpSpMkLst>
            <pc:docMk/>
            <pc:sldMk cId="3540812044" sldId="283"/>
            <ac:grpSpMk id="1030" creationId="{247C940C-BCEA-4B94-ADAB-E5DF93AD2501}"/>
          </ac:grpSpMkLst>
        </pc:grpChg>
        <pc:grpChg chg="add del">
          <ac:chgData name="Whaley, Cynthia (MIL)" userId="b97cbc55-b9a7-4aae-8d19-f5ae26d473dd" providerId="ADAL" clId="{F0F52DB5-9C8D-46A1-B4DD-03A356F34D54}" dt="2021-01-07T15:08:56.935" v="427" actId="26606"/>
          <ac:grpSpMkLst>
            <pc:docMk/>
            <pc:sldMk cId="3540812044" sldId="283"/>
            <ac:grpSpMk id="1034" creationId="{0E0452C8-EFAC-4BBE-B829-CFE413A388B8}"/>
          </ac:grpSpMkLst>
        </pc:grpChg>
        <pc:grpChg chg="add del">
          <ac:chgData name="Whaley, Cynthia (MIL)" userId="b97cbc55-b9a7-4aae-8d19-f5ae26d473dd" providerId="ADAL" clId="{F0F52DB5-9C8D-46A1-B4DD-03A356F34D54}" dt="2021-01-07T15:08:58.439" v="429" actId="26606"/>
          <ac:grpSpMkLst>
            <pc:docMk/>
            <pc:sldMk cId="3540812044" sldId="283"/>
            <ac:grpSpMk id="1037" creationId="{A35723D1-BE23-4F7B-872D-35CA6D17FB79}"/>
          </ac:grpSpMkLst>
        </pc:grpChg>
        <pc:grpChg chg="add del">
          <ac:chgData name="Whaley, Cynthia (MIL)" userId="b97cbc55-b9a7-4aae-8d19-f5ae26d473dd" providerId="ADAL" clId="{F0F52DB5-9C8D-46A1-B4DD-03A356F34D54}" dt="2021-01-07T15:08:58.439" v="429" actId="26606"/>
          <ac:grpSpMkLst>
            <pc:docMk/>
            <pc:sldMk cId="3540812044" sldId="283"/>
            <ac:grpSpMk id="1039" creationId="{1488DB6F-238F-4BEF-B28F-87D9F674A343}"/>
          </ac:grpSpMkLst>
        </pc:grpChg>
        <pc:grpChg chg="add del">
          <ac:chgData name="Whaley, Cynthia (MIL)" userId="b97cbc55-b9a7-4aae-8d19-f5ae26d473dd" providerId="ADAL" clId="{F0F52DB5-9C8D-46A1-B4DD-03A356F34D54}" dt="2021-01-07T15:09:01.524" v="431" actId="26606"/>
          <ac:grpSpMkLst>
            <pc:docMk/>
            <pc:sldMk cId="3540812044" sldId="283"/>
            <ac:grpSpMk id="1043" creationId="{0E0452C8-EFAC-4BBE-B829-CFE413A388B8}"/>
          </ac:grpSpMkLst>
        </pc:grpChg>
        <pc:grpChg chg="add del">
          <ac:chgData name="Whaley, Cynthia (MIL)" userId="b97cbc55-b9a7-4aae-8d19-f5ae26d473dd" providerId="ADAL" clId="{F0F52DB5-9C8D-46A1-B4DD-03A356F34D54}" dt="2021-01-07T15:09:01.524" v="431" actId="26606"/>
          <ac:grpSpMkLst>
            <pc:docMk/>
            <pc:sldMk cId="3540812044" sldId="283"/>
            <ac:grpSpMk id="1045" creationId="{247C940C-BCEA-4B94-ADAB-E5DF93AD2501}"/>
          </ac:grpSpMkLst>
        </pc:grpChg>
        <pc:grpChg chg="add">
          <ac:chgData name="Whaley, Cynthia (MIL)" userId="b97cbc55-b9a7-4aae-8d19-f5ae26d473dd" providerId="ADAL" clId="{F0F52DB5-9C8D-46A1-B4DD-03A356F34D54}" dt="2021-01-07T15:09:01.558" v="432" actId="26606"/>
          <ac:grpSpMkLst>
            <pc:docMk/>
            <pc:sldMk cId="3540812044" sldId="283"/>
            <ac:grpSpMk id="1049" creationId="{A35723D1-BE23-4F7B-872D-35CA6D17FB79}"/>
          </ac:grpSpMkLst>
        </pc:grpChg>
        <pc:grpChg chg="add">
          <ac:chgData name="Whaley, Cynthia (MIL)" userId="b97cbc55-b9a7-4aae-8d19-f5ae26d473dd" providerId="ADAL" clId="{F0F52DB5-9C8D-46A1-B4DD-03A356F34D54}" dt="2021-01-07T15:09:01.558" v="432" actId="26606"/>
          <ac:grpSpMkLst>
            <pc:docMk/>
            <pc:sldMk cId="3540812044" sldId="283"/>
            <ac:grpSpMk id="1051" creationId="{8166578C-4316-4C10-89C0-CBAD8BCB6B7E}"/>
          </ac:grpSpMkLst>
        </pc:grpChg>
        <pc:picChg chg="del">
          <ac:chgData name="Whaley, Cynthia (MIL)" userId="b97cbc55-b9a7-4aae-8d19-f5ae26d473dd" providerId="ADAL" clId="{F0F52DB5-9C8D-46A1-B4DD-03A356F34D54}" dt="2021-01-07T14:58:53.099" v="2" actId="478"/>
          <ac:picMkLst>
            <pc:docMk/>
            <pc:sldMk cId="3540812044" sldId="283"/>
            <ac:picMk id="3" creationId="{B3FDB5BA-E424-4018-8117-B0A72C4A46FE}"/>
          </ac:picMkLst>
        </pc:picChg>
        <pc:picChg chg="del mod">
          <ac:chgData name="Whaley, Cynthia (MIL)" userId="b97cbc55-b9a7-4aae-8d19-f5ae26d473dd" providerId="ADAL" clId="{F0F52DB5-9C8D-46A1-B4DD-03A356F34D54}" dt="2021-01-07T14:58:53.880" v="4" actId="478"/>
          <ac:picMkLst>
            <pc:docMk/>
            <pc:sldMk cId="3540812044" sldId="283"/>
            <ac:picMk id="6" creationId="{85171E80-AC92-4419-A136-50313763B50E}"/>
          </ac:picMkLst>
        </pc:picChg>
        <pc:picChg chg="del">
          <ac:chgData name="Whaley, Cynthia (MIL)" userId="b97cbc55-b9a7-4aae-8d19-f5ae26d473dd" providerId="ADAL" clId="{F0F52DB5-9C8D-46A1-B4DD-03A356F34D54}" dt="2021-01-07T14:58:54.438" v="5" actId="478"/>
          <ac:picMkLst>
            <pc:docMk/>
            <pc:sldMk cId="3540812044" sldId="283"/>
            <ac:picMk id="7" creationId="{628B4E6B-FF3C-4EE9-A93B-86C5F24A6887}"/>
          </ac:picMkLst>
        </pc:picChg>
        <pc:picChg chg="add del mod">
          <ac:chgData name="Whaley, Cynthia (MIL)" userId="b97cbc55-b9a7-4aae-8d19-f5ae26d473dd" providerId="ADAL" clId="{F0F52DB5-9C8D-46A1-B4DD-03A356F34D54}" dt="2021-01-07T15:08:17.824" v="419" actId="478"/>
          <ac:picMkLst>
            <pc:docMk/>
            <pc:sldMk cId="3540812044" sldId="283"/>
            <ac:picMk id="8" creationId="{8D673535-5641-44B0-9791-873F67DFD9EB}"/>
          </ac:picMkLst>
        </pc:picChg>
        <pc:picChg chg="add mod ord">
          <ac:chgData name="Whaley, Cynthia (MIL)" userId="b97cbc55-b9a7-4aae-8d19-f5ae26d473dd" providerId="ADAL" clId="{F0F52DB5-9C8D-46A1-B4DD-03A356F34D54}" dt="2021-01-07T15:09:01.558" v="432" actId="26606"/>
          <ac:picMkLst>
            <pc:docMk/>
            <pc:sldMk cId="3540812044" sldId="283"/>
            <ac:picMk id="1026" creationId="{01A719CF-E14F-4162-83A6-3E6EAD86C559}"/>
          </ac:picMkLst>
        </pc:picChg>
        <pc:cxnChg chg="add del">
          <ac:chgData name="Whaley, Cynthia (MIL)" userId="b97cbc55-b9a7-4aae-8d19-f5ae26d473dd" providerId="ADAL" clId="{F0F52DB5-9C8D-46A1-B4DD-03A356F34D54}" dt="2021-01-07T15:07:44.592" v="418" actId="26606"/>
          <ac:cxnSpMkLst>
            <pc:docMk/>
            <pc:sldMk cId="3540812044" sldId="283"/>
            <ac:cxnSpMk id="19" creationId="{CF2CD8F0-C030-420D-9AA6-5D9243779F82}"/>
          </ac:cxnSpMkLst>
        </pc:cxnChg>
        <pc:cxnChg chg="add del">
          <ac:chgData name="Whaley, Cynthia (MIL)" userId="b97cbc55-b9a7-4aae-8d19-f5ae26d473dd" providerId="ADAL" clId="{F0F52DB5-9C8D-46A1-B4DD-03A356F34D54}" dt="2021-01-07T15:09:01.558" v="432" actId="26606"/>
          <ac:cxnSpMkLst>
            <pc:docMk/>
            <pc:sldMk cId="3540812044" sldId="283"/>
            <ac:cxnSpMk id="30" creationId="{CF2CD8F0-C030-420D-9AA6-5D9243779F82}"/>
          </ac:cxnSpMkLst>
        </pc:cxnChg>
        <pc:cxnChg chg="add del">
          <ac:chgData name="Whaley, Cynthia (MIL)" userId="b97cbc55-b9a7-4aae-8d19-f5ae26d473dd" providerId="ADAL" clId="{F0F52DB5-9C8D-46A1-B4DD-03A356F34D54}" dt="2021-01-07T15:09:01.558" v="432" actId="26606"/>
          <ac:cxnSpMkLst>
            <pc:docMk/>
            <pc:sldMk cId="3540812044" sldId="283"/>
            <ac:cxnSpMk id="42" creationId="{3017F138-68A9-4F3F-B240-D26602C26CB7}"/>
          </ac:cxnSpMkLst>
        </pc:cxnChg>
        <pc:cxnChg chg="add del">
          <ac:chgData name="Whaley, Cynthia (MIL)" userId="b97cbc55-b9a7-4aae-8d19-f5ae26d473dd" providerId="ADAL" clId="{F0F52DB5-9C8D-46A1-B4DD-03A356F34D54}" dt="2021-01-07T15:08:41.192" v="423" actId="26606"/>
          <ac:cxnSpMkLst>
            <pc:docMk/>
            <pc:sldMk cId="3540812044" sldId="283"/>
            <ac:cxnSpMk id="77" creationId="{CF2CD8F0-C030-420D-9AA6-5D9243779F82}"/>
          </ac:cxnSpMkLst>
        </pc:cxnChg>
        <pc:cxnChg chg="add del">
          <ac:chgData name="Whaley, Cynthia (MIL)" userId="b97cbc55-b9a7-4aae-8d19-f5ae26d473dd" providerId="ADAL" clId="{F0F52DB5-9C8D-46A1-B4DD-03A356F34D54}" dt="2021-01-07T15:08:41.192" v="423" actId="26606"/>
          <ac:cxnSpMkLst>
            <pc:docMk/>
            <pc:sldMk cId="3540812044" sldId="283"/>
            <ac:cxnSpMk id="89" creationId="{62EBB388-E9A7-4AEA-BCD7-0922DECAF12E}"/>
          </ac:cxnSpMkLst>
        </pc:cxnChg>
        <pc:cxnChg chg="add del">
          <ac:chgData name="Whaley, Cynthia (MIL)" userId="b97cbc55-b9a7-4aae-8d19-f5ae26d473dd" providerId="ADAL" clId="{F0F52DB5-9C8D-46A1-B4DD-03A356F34D54}" dt="2021-01-07T15:08:48.841" v="425" actId="26606"/>
          <ac:cxnSpMkLst>
            <pc:docMk/>
            <pc:sldMk cId="3540812044" sldId="283"/>
            <ac:cxnSpMk id="1029" creationId="{CB3B6ABF-EFD9-487E-8DE4-362FB18D4BF2}"/>
          </ac:cxnSpMkLst>
        </pc:cxnChg>
        <pc:cxnChg chg="add del">
          <ac:chgData name="Whaley, Cynthia (MIL)" userId="b97cbc55-b9a7-4aae-8d19-f5ae26d473dd" providerId="ADAL" clId="{F0F52DB5-9C8D-46A1-B4DD-03A356F34D54}" dt="2021-01-07T15:08:48.841" v="425" actId="26606"/>
          <ac:cxnSpMkLst>
            <pc:docMk/>
            <pc:sldMk cId="3540812044" sldId="283"/>
            <ac:cxnSpMk id="1032" creationId="{E59A63C7-BCAC-464C-B7D5-9A713B4CAC34}"/>
          </ac:cxnSpMkLst>
        </pc:cxnChg>
        <pc:cxnChg chg="add del">
          <ac:chgData name="Whaley, Cynthia (MIL)" userId="b97cbc55-b9a7-4aae-8d19-f5ae26d473dd" providerId="ADAL" clId="{F0F52DB5-9C8D-46A1-B4DD-03A356F34D54}" dt="2021-01-07T15:08:56.935" v="427" actId="26606"/>
          <ac:cxnSpMkLst>
            <pc:docMk/>
            <pc:sldMk cId="3540812044" sldId="283"/>
            <ac:cxnSpMk id="1035" creationId="{CB3B6ABF-EFD9-487E-8DE4-362FB18D4BF2}"/>
          </ac:cxnSpMkLst>
        </pc:cxnChg>
        <pc:cxnChg chg="add del">
          <ac:chgData name="Whaley, Cynthia (MIL)" userId="b97cbc55-b9a7-4aae-8d19-f5ae26d473dd" providerId="ADAL" clId="{F0F52DB5-9C8D-46A1-B4DD-03A356F34D54}" dt="2021-01-07T15:08:58.439" v="429" actId="26606"/>
          <ac:cxnSpMkLst>
            <pc:docMk/>
            <pc:sldMk cId="3540812044" sldId="283"/>
            <ac:cxnSpMk id="1038" creationId="{CF2CD8F0-C030-420D-9AA6-5D9243779F82}"/>
          </ac:cxnSpMkLst>
        </pc:cxnChg>
        <pc:cxnChg chg="add del">
          <ac:chgData name="Whaley, Cynthia (MIL)" userId="b97cbc55-b9a7-4aae-8d19-f5ae26d473dd" providerId="ADAL" clId="{F0F52DB5-9C8D-46A1-B4DD-03A356F34D54}" dt="2021-01-07T15:08:58.439" v="429" actId="26606"/>
          <ac:cxnSpMkLst>
            <pc:docMk/>
            <pc:sldMk cId="3540812044" sldId="283"/>
            <ac:cxnSpMk id="1041" creationId="{3017F138-68A9-4F3F-B240-D26602C26CB7}"/>
          </ac:cxnSpMkLst>
        </pc:cxnChg>
        <pc:cxnChg chg="add del">
          <ac:chgData name="Whaley, Cynthia (MIL)" userId="b97cbc55-b9a7-4aae-8d19-f5ae26d473dd" providerId="ADAL" clId="{F0F52DB5-9C8D-46A1-B4DD-03A356F34D54}" dt="2021-01-07T15:09:01.524" v="431" actId="26606"/>
          <ac:cxnSpMkLst>
            <pc:docMk/>
            <pc:sldMk cId="3540812044" sldId="283"/>
            <ac:cxnSpMk id="1044" creationId="{CB3B6ABF-EFD9-487E-8DE4-362FB18D4BF2}"/>
          </ac:cxnSpMkLst>
        </pc:cxnChg>
        <pc:cxnChg chg="add del">
          <ac:chgData name="Whaley, Cynthia (MIL)" userId="b97cbc55-b9a7-4aae-8d19-f5ae26d473dd" providerId="ADAL" clId="{F0F52DB5-9C8D-46A1-B4DD-03A356F34D54}" dt="2021-01-07T15:09:01.524" v="431" actId="26606"/>
          <ac:cxnSpMkLst>
            <pc:docMk/>
            <pc:sldMk cId="3540812044" sldId="283"/>
            <ac:cxnSpMk id="1047" creationId="{E59A63C7-BCAC-464C-B7D5-9A713B4CAC34}"/>
          </ac:cxnSpMkLst>
        </pc:cxnChg>
        <pc:cxnChg chg="add">
          <ac:chgData name="Whaley, Cynthia (MIL)" userId="b97cbc55-b9a7-4aae-8d19-f5ae26d473dd" providerId="ADAL" clId="{F0F52DB5-9C8D-46A1-B4DD-03A356F34D54}" dt="2021-01-07T15:09:01.558" v="432" actId="26606"/>
          <ac:cxnSpMkLst>
            <pc:docMk/>
            <pc:sldMk cId="3540812044" sldId="283"/>
            <ac:cxnSpMk id="1050" creationId="{CF2CD8F0-C030-420D-9AA6-5D9243779F82}"/>
          </ac:cxnSpMkLst>
        </pc:cxnChg>
        <pc:cxnChg chg="add">
          <ac:chgData name="Whaley, Cynthia (MIL)" userId="b97cbc55-b9a7-4aae-8d19-f5ae26d473dd" providerId="ADAL" clId="{F0F52DB5-9C8D-46A1-B4DD-03A356F34D54}" dt="2021-01-07T15:09:01.558" v="432" actId="26606"/>
          <ac:cxnSpMkLst>
            <pc:docMk/>
            <pc:sldMk cId="3540812044" sldId="283"/>
            <ac:cxnSpMk id="1053" creationId="{62EBB388-E9A7-4AEA-BCD7-0922DECAF12E}"/>
          </ac:cxnSpMkLst>
        </pc:cxnChg>
      </pc:sldChg>
    </pc:docChg>
  </pc:docChgLst>
  <pc:docChgLst>
    <pc:chgData name="Whaley, Cynthia (MIL)" userId="b97cbc55-b9a7-4aae-8d19-f5ae26d473dd" providerId="ADAL" clId="{E3149523-A8F5-4C2E-8795-371DC11DC733}"/>
    <pc:docChg chg="custSel modSld">
      <pc:chgData name="Whaley, Cynthia (MIL)" userId="b97cbc55-b9a7-4aae-8d19-f5ae26d473dd" providerId="ADAL" clId="{E3149523-A8F5-4C2E-8795-371DC11DC733}" dt="2020-10-01T13:29:43.008" v="1" actId="27636"/>
      <pc:docMkLst>
        <pc:docMk/>
      </pc:docMkLst>
      <pc:sldChg chg="modSp">
        <pc:chgData name="Whaley, Cynthia (MIL)" userId="b97cbc55-b9a7-4aae-8d19-f5ae26d473dd" providerId="ADAL" clId="{E3149523-A8F5-4C2E-8795-371DC11DC733}" dt="2020-10-01T13:29:43.008" v="1" actId="27636"/>
        <pc:sldMkLst>
          <pc:docMk/>
          <pc:sldMk cId="1109925654" sldId="266"/>
        </pc:sldMkLst>
        <pc:spChg chg="mod">
          <ac:chgData name="Whaley, Cynthia (MIL)" userId="b97cbc55-b9a7-4aae-8d19-f5ae26d473dd" providerId="ADAL" clId="{E3149523-A8F5-4C2E-8795-371DC11DC733}" dt="2020-10-01T13:29:43.008" v="1" actId="27636"/>
          <ac:spMkLst>
            <pc:docMk/>
            <pc:sldMk cId="1109925654" sldId="266"/>
            <ac:spMk id="3" creationId="{2B6094F0-E1F2-4D61-AD7B-4748B85F372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2799A-9A62-4012-8133-B2996BD59B45}" type="doc">
      <dgm:prSet loTypeId="urn:microsoft.com/office/officeart/2005/8/layout/cycle5" loCatId="cycle" qsTypeId="urn:microsoft.com/office/officeart/2005/8/quickstyle/simple3" qsCatId="simple" csTypeId="urn:microsoft.com/office/officeart/2005/8/colors/accent2_2" csCatId="accent2"/>
      <dgm:spPr/>
      <dgm:t>
        <a:bodyPr/>
        <a:lstStyle/>
        <a:p>
          <a:endParaRPr lang="en-US"/>
        </a:p>
      </dgm:t>
    </dgm:pt>
    <dgm:pt modelId="{88201288-6D23-4B54-A155-E873AA505828}">
      <dgm:prSet/>
      <dgm:spPr/>
      <dgm:t>
        <a:bodyPr/>
        <a:lstStyle/>
        <a:p>
          <a:r>
            <a:rPr lang="en-US" dirty="0"/>
            <a:t>Public Records Officer may call you or email you if you are likely to have the records in question.</a:t>
          </a:r>
        </a:p>
      </dgm:t>
    </dgm:pt>
    <dgm:pt modelId="{EF27C85A-DDF1-4CC2-899F-BEF994156727}" type="parTrans" cxnId="{4608FDBA-27CA-4A08-A3EA-B128D1B59FCC}">
      <dgm:prSet/>
      <dgm:spPr/>
      <dgm:t>
        <a:bodyPr/>
        <a:lstStyle/>
        <a:p>
          <a:endParaRPr lang="en-US"/>
        </a:p>
      </dgm:t>
    </dgm:pt>
    <dgm:pt modelId="{F8C563D9-745B-44F4-9221-49C870027FA5}" type="sibTrans" cxnId="{4608FDBA-27CA-4A08-A3EA-B128D1B59FCC}">
      <dgm:prSet/>
      <dgm:spPr/>
      <dgm:t>
        <a:bodyPr/>
        <a:lstStyle/>
        <a:p>
          <a:endParaRPr lang="en-US"/>
        </a:p>
      </dgm:t>
    </dgm:pt>
    <dgm:pt modelId="{E8C4D3B3-8895-401F-997E-821975006712}">
      <dgm:prSet/>
      <dgm:spPr/>
      <dgm:t>
        <a:bodyPr/>
        <a:lstStyle/>
        <a:p>
          <a:r>
            <a:rPr lang="en-US" dirty="0"/>
            <a:t>The Public Records Portal – GovQA – will email you with Activities to complete. These emails provide links where you can copy the records you have, add notes, and record the time it took you to complete the Activity.</a:t>
          </a:r>
        </a:p>
      </dgm:t>
    </dgm:pt>
    <dgm:pt modelId="{F29E3976-008D-4587-B965-3D69B134A7FE}" type="parTrans" cxnId="{1D31CA4F-45A3-49E0-B279-7529174C0ACA}">
      <dgm:prSet/>
      <dgm:spPr/>
      <dgm:t>
        <a:bodyPr/>
        <a:lstStyle/>
        <a:p>
          <a:endParaRPr lang="en-US"/>
        </a:p>
      </dgm:t>
    </dgm:pt>
    <dgm:pt modelId="{D27203F8-83CC-4984-8355-9BA12C4A503D}" type="sibTrans" cxnId="{1D31CA4F-45A3-49E0-B279-7529174C0ACA}">
      <dgm:prSet/>
      <dgm:spPr/>
      <dgm:t>
        <a:bodyPr/>
        <a:lstStyle/>
        <a:p>
          <a:endParaRPr lang="en-US"/>
        </a:p>
      </dgm:t>
    </dgm:pt>
    <dgm:pt modelId="{103AEE33-33CE-4E51-B67F-5F73782423D6}" type="pres">
      <dgm:prSet presAssocID="{5392799A-9A62-4012-8133-B2996BD59B45}" presName="cycle" presStyleCnt="0">
        <dgm:presLayoutVars>
          <dgm:dir/>
          <dgm:resizeHandles val="exact"/>
        </dgm:presLayoutVars>
      </dgm:prSet>
      <dgm:spPr/>
    </dgm:pt>
    <dgm:pt modelId="{3383AB0A-86E8-4B3D-B113-64EFC8596D88}" type="pres">
      <dgm:prSet presAssocID="{88201288-6D23-4B54-A155-E873AA505828}" presName="node" presStyleLbl="node1" presStyleIdx="0" presStyleCnt="2">
        <dgm:presLayoutVars>
          <dgm:bulletEnabled val="1"/>
        </dgm:presLayoutVars>
      </dgm:prSet>
      <dgm:spPr/>
    </dgm:pt>
    <dgm:pt modelId="{05E067E3-1A4F-4B8F-B88C-E4D99681EF82}" type="pres">
      <dgm:prSet presAssocID="{88201288-6D23-4B54-A155-E873AA505828}" presName="spNode" presStyleCnt="0"/>
      <dgm:spPr/>
    </dgm:pt>
    <dgm:pt modelId="{68B942B9-0A71-4E19-9DB8-F6D79C1FF725}" type="pres">
      <dgm:prSet presAssocID="{F8C563D9-745B-44F4-9221-49C870027FA5}" presName="sibTrans" presStyleLbl="sibTrans1D1" presStyleIdx="0" presStyleCnt="2"/>
      <dgm:spPr/>
    </dgm:pt>
    <dgm:pt modelId="{C3B64D6C-4BB2-4787-8A6F-7A55E7CE0B28}" type="pres">
      <dgm:prSet presAssocID="{E8C4D3B3-8895-401F-997E-821975006712}" presName="node" presStyleLbl="node1" presStyleIdx="1" presStyleCnt="2">
        <dgm:presLayoutVars>
          <dgm:bulletEnabled val="1"/>
        </dgm:presLayoutVars>
      </dgm:prSet>
      <dgm:spPr/>
    </dgm:pt>
    <dgm:pt modelId="{8FCB9838-28FD-4E34-A2B8-31AFA5265E2A}" type="pres">
      <dgm:prSet presAssocID="{E8C4D3B3-8895-401F-997E-821975006712}" presName="spNode" presStyleCnt="0"/>
      <dgm:spPr/>
    </dgm:pt>
    <dgm:pt modelId="{579793F0-0995-4611-A135-B194FB6C2AC3}" type="pres">
      <dgm:prSet presAssocID="{D27203F8-83CC-4984-8355-9BA12C4A503D}" presName="sibTrans" presStyleLbl="sibTrans1D1" presStyleIdx="1" presStyleCnt="2"/>
      <dgm:spPr/>
    </dgm:pt>
  </dgm:ptLst>
  <dgm:cxnLst>
    <dgm:cxn modelId="{1DD6023A-5BFE-42C2-A142-A3BEC42E5549}" type="presOf" srcId="{D27203F8-83CC-4984-8355-9BA12C4A503D}" destId="{579793F0-0995-4611-A135-B194FB6C2AC3}" srcOrd="0" destOrd="0" presId="urn:microsoft.com/office/officeart/2005/8/layout/cycle5"/>
    <dgm:cxn modelId="{1D31CA4F-45A3-49E0-B279-7529174C0ACA}" srcId="{5392799A-9A62-4012-8133-B2996BD59B45}" destId="{E8C4D3B3-8895-401F-997E-821975006712}" srcOrd="1" destOrd="0" parTransId="{F29E3976-008D-4587-B965-3D69B134A7FE}" sibTransId="{D27203F8-83CC-4984-8355-9BA12C4A503D}"/>
    <dgm:cxn modelId="{4608FDBA-27CA-4A08-A3EA-B128D1B59FCC}" srcId="{5392799A-9A62-4012-8133-B2996BD59B45}" destId="{88201288-6D23-4B54-A155-E873AA505828}" srcOrd="0" destOrd="0" parTransId="{EF27C85A-DDF1-4CC2-899F-BEF994156727}" sibTransId="{F8C563D9-745B-44F4-9221-49C870027FA5}"/>
    <dgm:cxn modelId="{B8A8DCBB-C23A-4229-9B97-FB9E32688D7B}" type="presOf" srcId="{88201288-6D23-4B54-A155-E873AA505828}" destId="{3383AB0A-86E8-4B3D-B113-64EFC8596D88}" srcOrd="0" destOrd="0" presId="urn:microsoft.com/office/officeart/2005/8/layout/cycle5"/>
    <dgm:cxn modelId="{D8CDA7C4-91E1-46C6-B035-EF5AD1A73967}" type="presOf" srcId="{E8C4D3B3-8895-401F-997E-821975006712}" destId="{C3B64D6C-4BB2-4787-8A6F-7A55E7CE0B28}" srcOrd="0" destOrd="0" presId="urn:microsoft.com/office/officeart/2005/8/layout/cycle5"/>
    <dgm:cxn modelId="{5CDDBFD6-0244-4BF9-906E-890AAD68B024}" type="presOf" srcId="{5392799A-9A62-4012-8133-B2996BD59B45}" destId="{103AEE33-33CE-4E51-B67F-5F73782423D6}" srcOrd="0" destOrd="0" presId="urn:microsoft.com/office/officeart/2005/8/layout/cycle5"/>
    <dgm:cxn modelId="{043B1FDB-FA7C-4574-8ADF-DFCDD245B9A2}" type="presOf" srcId="{F8C563D9-745B-44F4-9221-49C870027FA5}" destId="{68B942B9-0A71-4E19-9DB8-F6D79C1FF725}" srcOrd="0" destOrd="0" presId="urn:microsoft.com/office/officeart/2005/8/layout/cycle5"/>
    <dgm:cxn modelId="{956EFB70-3265-424B-886E-3B929760233F}" type="presParOf" srcId="{103AEE33-33CE-4E51-B67F-5F73782423D6}" destId="{3383AB0A-86E8-4B3D-B113-64EFC8596D88}" srcOrd="0" destOrd="0" presId="urn:microsoft.com/office/officeart/2005/8/layout/cycle5"/>
    <dgm:cxn modelId="{16CA0531-1BB5-476B-87EF-40E7CC33FA7D}" type="presParOf" srcId="{103AEE33-33CE-4E51-B67F-5F73782423D6}" destId="{05E067E3-1A4F-4B8F-B88C-E4D99681EF82}" srcOrd="1" destOrd="0" presId="urn:microsoft.com/office/officeart/2005/8/layout/cycle5"/>
    <dgm:cxn modelId="{5AE78557-2217-4996-871D-80E375F1046A}" type="presParOf" srcId="{103AEE33-33CE-4E51-B67F-5F73782423D6}" destId="{68B942B9-0A71-4E19-9DB8-F6D79C1FF725}" srcOrd="2" destOrd="0" presId="urn:microsoft.com/office/officeart/2005/8/layout/cycle5"/>
    <dgm:cxn modelId="{8A6C2DA3-F204-49CC-A3B3-CF000A89CCE9}" type="presParOf" srcId="{103AEE33-33CE-4E51-B67F-5F73782423D6}" destId="{C3B64D6C-4BB2-4787-8A6F-7A55E7CE0B28}" srcOrd="3" destOrd="0" presId="urn:microsoft.com/office/officeart/2005/8/layout/cycle5"/>
    <dgm:cxn modelId="{6739623F-B317-4385-A511-FCAFDE2D4E71}" type="presParOf" srcId="{103AEE33-33CE-4E51-B67F-5F73782423D6}" destId="{8FCB9838-28FD-4E34-A2B8-31AFA5265E2A}" srcOrd="4" destOrd="0" presId="urn:microsoft.com/office/officeart/2005/8/layout/cycle5"/>
    <dgm:cxn modelId="{EC386C4E-1D17-47FC-AF2B-1A8343D9D206}" type="presParOf" srcId="{103AEE33-33CE-4E51-B67F-5F73782423D6}" destId="{579793F0-0995-4611-A135-B194FB6C2AC3}" srcOrd="5"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3AB0A-86E8-4B3D-B113-64EFC8596D88}">
      <dsp:nvSpPr>
        <dsp:cNvPr id="0" name=""/>
        <dsp:cNvSpPr/>
      </dsp:nvSpPr>
      <dsp:spPr>
        <a:xfrm>
          <a:off x="618" y="917978"/>
          <a:ext cx="2281506" cy="1482979"/>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Public Records Officer may call you or email you if you are likely to have the records in question.</a:t>
          </a:r>
        </a:p>
      </dsp:txBody>
      <dsp:txXfrm>
        <a:off x="73011" y="990371"/>
        <a:ext cx="2136720" cy="1338193"/>
      </dsp:txXfrm>
    </dsp:sp>
    <dsp:sp modelId="{68B942B9-0A71-4E19-9DB8-F6D79C1FF725}">
      <dsp:nvSpPr>
        <dsp:cNvPr id="0" name=""/>
        <dsp:cNvSpPr/>
      </dsp:nvSpPr>
      <dsp:spPr>
        <a:xfrm>
          <a:off x="1141371" y="399747"/>
          <a:ext cx="2519440" cy="2519440"/>
        </a:xfrm>
        <a:custGeom>
          <a:avLst/>
          <a:gdLst/>
          <a:ahLst/>
          <a:cxnLst/>
          <a:rect l="0" t="0" r="0" b="0"/>
          <a:pathLst>
            <a:path>
              <a:moveTo>
                <a:pt x="529741" y="233062"/>
              </a:moveTo>
              <a:arcTo wR="1259720" hR="1259720" stAng="14075174" swAng="424965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3B64D6C-4BB2-4787-8A6F-7A55E7CE0B28}">
      <dsp:nvSpPr>
        <dsp:cNvPr id="0" name=""/>
        <dsp:cNvSpPr/>
      </dsp:nvSpPr>
      <dsp:spPr>
        <a:xfrm>
          <a:off x="2520059" y="917978"/>
          <a:ext cx="2281506" cy="1482979"/>
        </a:xfrm>
        <a:prstGeom prst="roundRect">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Public Records Portal – GovQA – will email you with Activities to complete. These emails provide links where you can copy the records you have, add notes, and record the time it took you to complete the Activity.</a:t>
          </a:r>
        </a:p>
      </dsp:txBody>
      <dsp:txXfrm>
        <a:off x="2592452" y="990371"/>
        <a:ext cx="2136720" cy="1338193"/>
      </dsp:txXfrm>
    </dsp:sp>
    <dsp:sp modelId="{579793F0-0995-4611-A135-B194FB6C2AC3}">
      <dsp:nvSpPr>
        <dsp:cNvPr id="0" name=""/>
        <dsp:cNvSpPr/>
      </dsp:nvSpPr>
      <dsp:spPr>
        <a:xfrm>
          <a:off x="1141371" y="399747"/>
          <a:ext cx="2519440" cy="2519440"/>
        </a:xfrm>
        <a:custGeom>
          <a:avLst/>
          <a:gdLst/>
          <a:ahLst/>
          <a:cxnLst/>
          <a:rect l="0" t="0" r="0" b="0"/>
          <a:pathLst>
            <a:path>
              <a:moveTo>
                <a:pt x="1989699" y="2286378"/>
              </a:moveTo>
              <a:arcTo wR="1259720" hR="1259720" stAng="3275174" swAng="4249653"/>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07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338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711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81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820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39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840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0046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15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771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69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20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04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46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66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4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99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1/6/2022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5736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mailto:public.records@mil.wa.go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3A%2F%2F1001freedownloads.s3.amazonaws.com%2Fvector%2Fthumb%2F65711%2Frequest.png&amp;imgrefurl=https%3A%2F%2Fwww.1001freedownloads.com%2Ffree-clipart%2Frequest-box&amp;docid=JInV_ywJF5zL4M&amp;tbnid=bLQnA16q75f7iM%3A&amp;vet=10ahUKEwiWisCY9u7kAhWIlp4KHT1cALwQMwhiKAAwAA..i&amp;w=800&amp;h=800&amp;bih=753&amp;biw=1570&amp;q=request%20clipart&amp;ved=0ahUKEwiWisCY9u7kAhWIlp4KHT1cALwQMwhiKAAwAA&amp;iact=mrc&amp;uact=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mailto:public.records@mil.wa.gov"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6.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https://www.google.com/imgres?imgurl=https%3A%2F%2Fi0.wp.com%2Fecoxplorer.com%2Fwp-content%2Fuploads%2F2016%2F12%2Fjunk_mail.jpg%3Ffit%3D368%252C267%26ssl%3D1&amp;imgrefurl=https%3A%2F%2Fecoxplorer.com%2F2018%2F01%2Fscam-alert-how-to-stop-junk-mail%2F&amp;docid=cNP_4OANpqnIlM&amp;tbnid=XJ4A-_QWgxYqZM%3A&amp;vet=10ahUKEwi5kafH9-7kAhUPnZ4KHRJZBNkQMwhQKBMwEw..i&amp;w=368&amp;h=267&amp;bih=753&amp;biw=1570&amp;q=junk%20mail%20clipart&amp;ved=0ahUKEwi5kafH9-7kAhUPnZ4KHRJZBNkQMwhQKBMwEw&amp;iact=mrc&amp;uact=8"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imgres?imgurl=http%3A%2F%2Fimg.clipartlook.com%2Fcourt-room-pictures-courtroom-clipart-1502_1600.jpg&amp;imgrefurl=http%3A%2F%2Fclipartlook.com%2Fimg-99337.html&amp;docid=aQYZiOldiK8QfM&amp;tbnid=g3CyTudscCynfM%3A&amp;vet=10ahUKEwjR5rvlvu_kAhXiN30KHcO0BdcQMwh0KAwwDA..i&amp;w=1502&amp;h=1600&amp;bih=863&amp;biw=1766&amp;q=courtroom%20clipart&amp;ved=0ahUKEwjR5rvlvu_kAhXiN30KHcO0BdcQMwh0KAwwDA&amp;iact=mrc&amp;uact=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3A%2F%2Fgrid.gograph.com%2Frules-stamp-vector-stock_gg66549617.jpg&amp;imgrefurl=https%3A%2F%2Fwww.gograph.com%2Fvector-clip-art%2Frules.html&amp;docid=wed8oIofMy0FdM&amp;tbnid=5JiZUBcz7ECHuM%3A&amp;vet=10ahUKEwiygMD28t3kAhXwHjQIHUaaDJMQMwhiKAAwAA..i&amp;w=235&amp;h=194&amp;bih=948&amp;biw=1939&amp;q=rule%20clip%20art&amp;ved=0ahUKEwiygMD28t3kAhXwHjQIHUaaDJMQMwhiKAAwAA&amp;iact=mrc&amp;uact=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25AB-3FFF-4B86-8B32-54867844D5BC}"/>
              </a:ext>
            </a:extLst>
          </p:cNvPr>
          <p:cNvSpPr>
            <a:spLocks noGrp="1"/>
          </p:cNvSpPr>
          <p:nvPr>
            <p:ph type="ctrTitle"/>
          </p:nvPr>
        </p:nvSpPr>
        <p:spPr/>
        <p:txBody>
          <a:bodyPr/>
          <a:lstStyle/>
          <a:p>
            <a:r>
              <a:rPr lang="en-US" sz="7200" dirty="0">
                <a:latin typeface="Bernard MT Condensed" panose="02050806060905020404" pitchFamily="18" charset="0"/>
              </a:rPr>
              <a:t>Public Disclosure</a:t>
            </a:r>
          </a:p>
        </p:txBody>
      </p:sp>
      <p:sp>
        <p:nvSpPr>
          <p:cNvPr id="3" name="Subtitle 2">
            <a:extLst>
              <a:ext uri="{FF2B5EF4-FFF2-40B4-BE49-F238E27FC236}">
                <a16:creationId xmlns:a16="http://schemas.microsoft.com/office/drawing/2014/main" id="{BD871B9A-710A-4F71-ABD0-A1D89371AD8A}"/>
              </a:ext>
            </a:extLst>
          </p:cNvPr>
          <p:cNvSpPr>
            <a:spLocks noGrp="1"/>
          </p:cNvSpPr>
          <p:nvPr>
            <p:ph type="subTitle" idx="1"/>
          </p:nvPr>
        </p:nvSpPr>
        <p:spPr/>
        <p:txBody>
          <a:bodyPr>
            <a:normAutofit/>
          </a:bodyPr>
          <a:lstStyle/>
          <a:p>
            <a:r>
              <a:rPr lang="en-US" sz="4000" dirty="0">
                <a:latin typeface="Bernard MT Condensed" panose="02050806060905020404" pitchFamily="18" charset="0"/>
              </a:rPr>
              <a:t>WMD Employees</a:t>
            </a:r>
          </a:p>
          <a:p>
            <a:endParaRPr lang="en-US" sz="6600" dirty="0"/>
          </a:p>
        </p:txBody>
      </p:sp>
    </p:spTree>
    <p:extLst>
      <p:ext uri="{BB962C8B-B14F-4D97-AF65-F5344CB8AC3E}">
        <p14:creationId xmlns:p14="http://schemas.microsoft.com/office/powerpoint/2010/main" val="160079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0" name="Rectangle 2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2" name="Picture 3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5" name="Picture 3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C8EA0892-FB56-4E3C-959C-F984FF226740}"/>
              </a:ext>
            </a:extLst>
          </p:cNvPr>
          <p:cNvSpPr>
            <a:spLocks noGrp="1"/>
          </p:cNvSpPr>
          <p:nvPr>
            <p:ph type="title"/>
          </p:nvPr>
        </p:nvSpPr>
        <p:spPr>
          <a:xfrm>
            <a:off x="7535825" y="982132"/>
            <a:ext cx="3360772" cy="1303867"/>
          </a:xfrm>
        </p:spPr>
        <p:txBody>
          <a:bodyPr>
            <a:normAutofit/>
          </a:bodyPr>
          <a:lstStyle/>
          <a:p>
            <a:pPr>
              <a:lnSpc>
                <a:spcPct val="90000"/>
              </a:lnSpc>
            </a:pPr>
            <a:r>
              <a:rPr lang="en-US" sz="4100"/>
              <a:t>What is Not Protected?</a:t>
            </a:r>
          </a:p>
        </p:txBody>
      </p:sp>
      <p:sp>
        <p:nvSpPr>
          <p:cNvPr id="37" name="Rectangle 3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0291C050-17B7-4B81-AA1B-FA613CE94DC4}"/>
              </a:ext>
            </a:extLst>
          </p:cNvPr>
          <p:cNvPicPr>
            <a:picLocks noChangeAspect="1"/>
          </p:cNvPicPr>
          <p:nvPr/>
        </p:nvPicPr>
        <p:blipFill rotWithShape="1">
          <a:blip r:embed="rId5"/>
          <a:srcRect r="-2" b="2406"/>
          <a:stretch/>
        </p:blipFill>
        <p:spPr>
          <a:xfrm>
            <a:off x="1412683" y="1410208"/>
            <a:ext cx="5278777" cy="3858780"/>
          </a:xfrm>
          <a:prstGeom prst="rect">
            <a:avLst/>
          </a:prstGeom>
        </p:spPr>
      </p:pic>
      <p:cxnSp>
        <p:nvCxnSpPr>
          <p:cNvPr id="39" name="Straight Connector 3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8397C32-AB3F-47D8-BF7A-756F58AFE025}"/>
              </a:ext>
            </a:extLst>
          </p:cNvPr>
          <p:cNvSpPr>
            <a:spLocks noGrp="1"/>
          </p:cNvSpPr>
          <p:nvPr>
            <p:ph idx="1"/>
          </p:nvPr>
        </p:nvSpPr>
        <p:spPr>
          <a:xfrm>
            <a:off x="7535824" y="2556932"/>
            <a:ext cx="3360771" cy="3318936"/>
          </a:xfrm>
        </p:spPr>
        <p:txBody>
          <a:bodyPr>
            <a:normAutofit/>
          </a:bodyPr>
          <a:lstStyle/>
          <a:p>
            <a:r>
              <a:rPr lang="en-US" dirty="0">
                <a:latin typeface="Arial Narrow" panose="020B0606020202030204" pitchFamily="34" charset="0"/>
              </a:rPr>
              <a:t>Confidential sections of bid proposals</a:t>
            </a:r>
          </a:p>
          <a:p>
            <a:r>
              <a:rPr lang="en-US" dirty="0">
                <a:latin typeface="Arial Narrow" panose="020B0606020202030204" pitchFamily="34" charset="0"/>
              </a:rPr>
              <a:t>Disciplinary actions of employees</a:t>
            </a:r>
          </a:p>
          <a:p>
            <a:r>
              <a:rPr lang="en-US" dirty="0">
                <a:latin typeface="Arial Narrow" panose="020B0606020202030204" pitchFamily="34" charset="0"/>
              </a:rPr>
              <a:t>Rude emails – oopsie!</a:t>
            </a:r>
          </a:p>
          <a:p>
            <a:r>
              <a:rPr lang="en-US" dirty="0">
                <a:latin typeface="Arial Narrow" panose="020B0606020202030204" pitchFamily="34" charset="0"/>
              </a:rPr>
              <a:t>Employee investigations once they are closed.  </a:t>
            </a:r>
          </a:p>
          <a:p>
            <a:endParaRPr lang="en-US" dirty="0">
              <a:latin typeface="Arial Narrow" panose="020B0606020202030204" pitchFamily="34" charset="0"/>
            </a:endParaRPr>
          </a:p>
        </p:txBody>
      </p:sp>
    </p:spTree>
    <p:extLst>
      <p:ext uri="{BB962C8B-B14F-4D97-AF65-F5344CB8AC3E}">
        <p14:creationId xmlns:p14="http://schemas.microsoft.com/office/powerpoint/2010/main" val="17427062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itle 5">
            <a:extLst>
              <a:ext uri="{FF2B5EF4-FFF2-40B4-BE49-F238E27FC236}">
                <a16:creationId xmlns:a16="http://schemas.microsoft.com/office/drawing/2014/main" id="{2C35CB85-2C2E-45F9-8449-8E2A2238941E}"/>
              </a:ext>
            </a:extLst>
          </p:cNvPr>
          <p:cNvSpPr>
            <a:spLocks noGrp="1"/>
          </p:cNvSpPr>
          <p:nvPr>
            <p:ph type="title"/>
          </p:nvPr>
        </p:nvSpPr>
        <p:spPr>
          <a:xfrm>
            <a:off x="7535825" y="982132"/>
            <a:ext cx="3360772" cy="1303867"/>
          </a:xfrm>
        </p:spPr>
        <p:txBody>
          <a:bodyPr>
            <a:normAutofit/>
          </a:bodyPr>
          <a:lstStyle/>
          <a:p>
            <a:r>
              <a:rPr lang="en-US" sz="7200" dirty="0">
                <a:latin typeface="Chiller" panose="04020404031007020602" pitchFamily="82" charset="0"/>
              </a:rPr>
              <a:t>Caution</a:t>
            </a:r>
          </a:p>
        </p:txBody>
      </p:sp>
      <p:sp>
        <p:nvSpPr>
          <p:cNvPr id="19" name="Rectangle 18">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5778B0D8-7D17-487E-9A43-E2DE9D5F9B89}"/>
              </a:ext>
            </a:extLst>
          </p:cNvPr>
          <p:cNvPicPr>
            <a:picLocks noChangeAspect="1"/>
          </p:cNvPicPr>
          <p:nvPr/>
        </p:nvPicPr>
        <p:blipFill>
          <a:blip r:embed="rId5"/>
          <a:stretch>
            <a:fillRect/>
          </a:stretch>
        </p:blipFill>
        <p:spPr>
          <a:xfrm>
            <a:off x="1412683" y="1804443"/>
            <a:ext cx="5278777" cy="3070309"/>
          </a:xfrm>
          <a:prstGeom prst="rect">
            <a:avLst/>
          </a:prstGeom>
        </p:spPr>
      </p:pic>
      <p:cxnSp>
        <p:nvCxnSpPr>
          <p:cNvPr id="21" name="Straight Connector 20">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A02348-33D8-491C-94BB-7A5E1E2258F9}"/>
              </a:ext>
            </a:extLst>
          </p:cNvPr>
          <p:cNvSpPr>
            <a:spLocks noGrp="1"/>
          </p:cNvSpPr>
          <p:nvPr>
            <p:ph idx="1"/>
          </p:nvPr>
        </p:nvSpPr>
        <p:spPr>
          <a:xfrm>
            <a:off x="7535824" y="2556932"/>
            <a:ext cx="3360771" cy="3318936"/>
          </a:xfrm>
        </p:spPr>
        <p:txBody>
          <a:bodyPr>
            <a:normAutofit/>
          </a:bodyPr>
          <a:lstStyle/>
          <a:p>
            <a:pPr>
              <a:lnSpc>
                <a:spcPct val="90000"/>
              </a:lnSpc>
            </a:pPr>
            <a:r>
              <a:rPr lang="en-US" sz="1600" dirty="0">
                <a:latin typeface="Arial" panose="020B0604020202020204" pitchFamily="34" charset="0"/>
                <a:cs typeface="Arial" panose="020B0604020202020204" pitchFamily="34" charset="0"/>
              </a:rPr>
              <a:t>Be careful what you say in email! What you do today can be on King5 News tomorrow.</a:t>
            </a:r>
          </a:p>
          <a:p>
            <a:pPr>
              <a:lnSpc>
                <a:spcPct val="90000"/>
              </a:lnSpc>
            </a:pPr>
            <a:r>
              <a:rPr lang="en-US" sz="1600" dirty="0">
                <a:latin typeface="Arial" panose="020B0604020202020204" pitchFamily="34" charset="0"/>
                <a:cs typeface="Arial" panose="020B0604020202020204" pitchFamily="34" charset="0"/>
              </a:rPr>
              <a:t>When in doubt or if you need to vent, pick up the phone!</a:t>
            </a:r>
          </a:p>
          <a:p>
            <a:pPr>
              <a:lnSpc>
                <a:spcPct val="90000"/>
              </a:lnSpc>
            </a:pPr>
            <a:r>
              <a:rPr lang="en-US" sz="1600" dirty="0">
                <a:latin typeface="Arial" panose="020B0604020202020204" pitchFamily="34" charset="0"/>
                <a:cs typeface="Arial" panose="020B0604020202020204" pitchFamily="34" charset="0"/>
              </a:rPr>
              <a:t>Once you are aware of an active request, DO NOT delete records, even if they are past retention. (</a:t>
            </a:r>
            <a:r>
              <a:rPr lang="en-US" sz="1200" dirty="0">
                <a:latin typeface="Arial" panose="020B0604020202020204" pitchFamily="34" charset="0"/>
                <a:cs typeface="Arial" panose="020B0604020202020204" pitchFamily="34" charset="0"/>
              </a:rPr>
              <a:t>Punishable under RCW 40.16.010 and </a:t>
            </a:r>
            <a:r>
              <a:rPr lang="en-US" sz="1200" dirty="0">
                <a:latin typeface="Arial" panose="020B0604020202020204" pitchFamily="34" charset="0"/>
                <a:ea typeface="Calibri" pitchFamily="34" charset="0"/>
                <a:cs typeface="Arial" panose="020B0604020202020204" pitchFamily="34" charset="0"/>
              </a:rPr>
              <a:t>WAC 292-120-020 = Class </a:t>
            </a:r>
            <a:r>
              <a:rPr lang="en-US" sz="1200" dirty="0">
                <a:latin typeface="Arial" panose="020B0604020202020204" pitchFamily="34" charset="0"/>
                <a:cs typeface="Arial" panose="020B0604020202020204" pitchFamily="34" charset="0"/>
              </a:rPr>
              <a:t>C Felony.)</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50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7E0FE4-E7D4-40F7-B53D-42045C4BB759}"/>
              </a:ext>
            </a:extLst>
          </p:cNvPr>
          <p:cNvPicPr>
            <a:picLocks noChangeAspect="1"/>
          </p:cNvPicPr>
          <p:nvPr/>
        </p:nvPicPr>
        <p:blipFill rotWithShape="1">
          <a:blip r:embed="rId2"/>
          <a:srcRect t="962" r="3" b="3"/>
          <a:stretch/>
        </p:blipFill>
        <p:spPr>
          <a:xfrm>
            <a:off x="1412683" y="1410208"/>
            <a:ext cx="3876801" cy="3858780"/>
          </a:xfrm>
          <a:prstGeom prst="rect">
            <a:avLst/>
          </a:prstGeom>
        </p:spPr>
      </p:pic>
      <p:sp>
        <p:nvSpPr>
          <p:cNvPr id="2" name="Title 1">
            <a:extLst>
              <a:ext uri="{FF2B5EF4-FFF2-40B4-BE49-F238E27FC236}">
                <a16:creationId xmlns:a16="http://schemas.microsoft.com/office/drawing/2014/main" id="{A58AA9DD-3C6C-44D2-B239-C32018D1352D}"/>
              </a:ext>
            </a:extLst>
          </p:cNvPr>
          <p:cNvSpPr>
            <a:spLocks noGrp="1"/>
          </p:cNvSpPr>
          <p:nvPr>
            <p:ph type="title"/>
          </p:nvPr>
        </p:nvSpPr>
        <p:spPr>
          <a:xfrm>
            <a:off x="6094412" y="982132"/>
            <a:ext cx="4802185" cy="1303867"/>
          </a:xfrm>
        </p:spPr>
        <p:txBody>
          <a:bodyPr>
            <a:normAutofit fontScale="90000"/>
          </a:bodyPr>
          <a:lstStyle/>
          <a:p>
            <a:pPr>
              <a:lnSpc>
                <a:spcPct val="90000"/>
              </a:lnSpc>
            </a:pPr>
            <a:r>
              <a:rPr lang="en-US" b="1" dirty="0"/>
              <a:t>How does a Request come in?</a:t>
            </a:r>
          </a:p>
        </p:txBody>
      </p:sp>
      <p:sp>
        <p:nvSpPr>
          <p:cNvPr id="3" name="Content Placeholder 2">
            <a:extLst>
              <a:ext uri="{FF2B5EF4-FFF2-40B4-BE49-F238E27FC236}">
                <a16:creationId xmlns:a16="http://schemas.microsoft.com/office/drawing/2014/main" id="{2B6094F0-E1F2-4D61-AD7B-4748B85F3722}"/>
              </a:ext>
            </a:extLst>
          </p:cNvPr>
          <p:cNvSpPr>
            <a:spLocks noGrp="1"/>
          </p:cNvSpPr>
          <p:nvPr>
            <p:ph idx="1"/>
          </p:nvPr>
        </p:nvSpPr>
        <p:spPr>
          <a:xfrm>
            <a:off x="6094412" y="2556932"/>
            <a:ext cx="4802184" cy="3318936"/>
          </a:xfrm>
        </p:spPr>
        <p:txBody>
          <a:bodyPr>
            <a:normAutofit/>
          </a:bodyPr>
          <a:lstStyle/>
          <a:p>
            <a:pPr marL="0" indent="0">
              <a:lnSpc>
                <a:spcPct val="90000"/>
              </a:lnSpc>
              <a:buNone/>
            </a:pPr>
            <a:r>
              <a:rPr lang="en-US" sz="2200" b="1" dirty="0"/>
              <a:t>The request should come to IGA&amp;P (Public Records Officer) via:</a:t>
            </a:r>
          </a:p>
          <a:p>
            <a:pPr>
              <a:lnSpc>
                <a:spcPct val="90000"/>
              </a:lnSpc>
            </a:pPr>
            <a:r>
              <a:rPr lang="en-US" sz="2200" dirty="0"/>
              <a:t>Public Portal on our website</a:t>
            </a:r>
          </a:p>
          <a:p>
            <a:pPr>
              <a:lnSpc>
                <a:spcPct val="90000"/>
              </a:lnSpc>
            </a:pPr>
            <a:r>
              <a:rPr lang="en-US" sz="2200" dirty="0"/>
              <a:t>Public Records Inbox </a:t>
            </a:r>
            <a:r>
              <a:rPr lang="en-US" sz="2200" dirty="0">
                <a:cs typeface="Arial" charset="0"/>
                <a:hlinkClick r:id="rId3"/>
              </a:rPr>
              <a:t>public.records@mil.wa.gov</a:t>
            </a:r>
            <a:r>
              <a:rPr lang="en-US" sz="2200" dirty="0">
                <a:cs typeface="Arial" charset="0"/>
              </a:rPr>
              <a:t>   </a:t>
            </a:r>
          </a:p>
          <a:p>
            <a:pPr>
              <a:lnSpc>
                <a:spcPct val="90000"/>
              </a:lnSpc>
            </a:pPr>
            <a:r>
              <a:rPr lang="en-US" sz="2200" dirty="0"/>
              <a:t>Hard copy mail</a:t>
            </a:r>
          </a:p>
          <a:p>
            <a:pPr>
              <a:lnSpc>
                <a:spcPct val="90000"/>
              </a:lnSpc>
            </a:pPr>
            <a:r>
              <a:rPr lang="en-US" sz="2200"/>
              <a:t>Employees </a:t>
            </a:r>
            <a:r>
              <a:rPr lang="en-US" sz="2200" dirty="0"/>
              <a:t>can receive requests too – in person, email, etc.</a:t>
            </a:r>
          </a:p>
        </p:txBody>
      </p:sp>
    </p:spTree>
    <p:extLst>
      <p:ext uri="{BB962C8B-B14F-4D97-AF65-F5344CB8AC3E}">
        <p14:creationId xmlns:p14="http://schemas.microsoft.com/office/powerpoint/2010/main" val="1109925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03A0E-39ED-421A-A977-020F386DF573}"/>
              </a:ext>
            </a:extLst>
          </p:cNvPr>
          <p:cNvSpPr>
            <a:spLocks noGrp="1"/>
          </p:cNvSpPr>
          <p:nvPr>
            <p:ph type="title"/>
          </p:nvPr>
        </p:nvSpPr>
        <p:spPr>
          <a:xfrm>
            <a:off x="1295402" y="982132"/>
            <a:ext cx="9601196" cy="1303867"/>
          </a:xfrm>
        </p:spPr>
        <p:txBody>
          <a:bodyPr>
            <a:normAutofit/>
          </a:bodyPr>
          <a:lstStyle/>
          <a:p>
            <a:r>
              <a:rPr lang="en-US" sz="5400" dirty="0">
                <a:solidFill>
                  <a:srgbClr val="FF0000"/>
                </a:solidFill>
              </a:rPr>
              <a:t>WHAT? </a:t>
            </a:r>
            <a:r>
              <a:rPr lang="en-US" sz="7200" i="1" u="sng" dirty="0">
                <a:solidFill>
                  <a:srgbClr val="FF0000"/>
                </a:solidFill>
              </a:rPr>
              <a:t>I</a:t>
            </a:r>
            <a:r>
              <a:rPr lang="en-US" sz="5400" i="1" u="sng" dirty="0">
                <a:solidFill>
                  <a:srgbClr val="FF0000"/>
                </a:solidFill>
              </a:rPr>
              <a:t> can receive a request??</a:t>
            </a:r>
          </a:p>
        </p:txBody>
      </p:sp>
      <p:sp>
        <p:nvSpPr>
          <p:cNvPr id="3" name="Content Placeholder 2">
            <a:extLst>
              <a:ext uri="{FF2B5EF4-FFF2-40B4-BE49-F238E27FC236}">
                <a16:creationId xmlns:a16="http://schemas.microsoft.com/office/drawing/2014/main" id="{E1C35056-6633-464E-BBF8-6C37E1393B89}"/>
              </a:ext>
            </a:extLst>
          </p:cNvPr>
          <p:cNvSpPr>
            <a:spLocks noGrp="1"/>
          </p:cNvSpPr>
          <p:nvPr>
            <p:ph idx="1"/>
          </p:nvPr>
        </p:nvSpPr>
        <p:spPr>
          <a:xfrm>
            <a:off x="1295402" y="2556932"/>
            <a:ext cx="6256866" cy="3318936"/>
          </a:xfrm>
        </p:spPr>
        <p:txBody>
          <a:bodyPr>
            <a:normAutofit/>
          </a:bodyPr>
          <a:lstStyle/>
          <a:p>
            <a:r>
              <a:rPr lang="en-US" sz="3600" dirty="0"/>
              <a:t>In a meeting</a:t>
            </a:r>
          </a:p>
          <a:p>
            <a:r>
              <a:rPr lang="en-US" sz="3600" dirty="0"/>
              <a:t>Phone call</a:t>
            </a:r>
          </a:p>
          <a:p>
            <a:r>
              <a:rPr lang="en-US" sz="3600" dirty="0"/>
              <a:t>During conversation</a:t>
            </a:r>
          </a:p>
          <a:p>
            <a:r>
              <a:rPr lang="en-US" sz="3600" dirty="0"/>
              <a:t>Email</a:t>
            </a:r>
          </a:p>
          <a:p>
            <a:endParaRPr lang="en-US" dirty="0"/>
          </a:p>
        </p:txBody>
      </p:sp>
      <p:pic>
        <p:nvPicPr>
          <p:cNvPr id="2053" name="Picture 5" descr="Image result for request clipart">
            <a:hlinkClick r:id="rId3"/>
            <a:extLst>
              <a:ext uri="{FF2B5EF4-FFF2-40B4-BE49-F238E27FC236}">
                <a16:creationId xmlns:a16="http://schemas.microsoft.com/office/drawing/2014/main" id="{2B5AB172-795F-413A-8A2C-5FBD12640C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58" r="-3" b="-3"/>
          <a:stretch/>
        </p:blipFill>
        <p:spPr bwMode="auto">
          <a:xfrm>
            <a:off x="8085026" y="2701180"/>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1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71315106-A7B3-4730-9E6C-5A878C46681B}"/>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BD4BC59E-CB55-4DBD-9167-83683CF5CB2E}"/>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2B0D5C-D671-4BE5-A795-F9E3F4917F78}"/>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9C3C9968-3015-4513-8699-20563F8826FE}"/>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F20E447-AC9A-4615-B8F6-3D2192D83313}"/>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0CB558-FAA8-4F42-8DE5-6E14A66A1145}"/>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826614F0-52FE-48FC-AA4F-AE0E9CDCE39A}"/>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22" name="Straight Connector 16">
            <a:extLst>
              <a:ext uri="{FF2B5EF4-FFF2-40B4-BE49-F238E27FC236}">
                <a16:creationId xmlns:a16="http://schemas.microsoft.com/office/drawing/2014/main" id="{D2B860ED-0E27-4D8E-B5F4-C8C3F33C723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18">
            <a:extLst>
              <a:ext uri="{FF2B5EF4-FFF2-40B4-BE49-F238E27FC236}">
                <a16:creationId xmlns:a16="http://schemas.microsoft.com/office/drawing/2014/main" id="{E336C991-AA99-423E-8FE1-5BA9C97F2C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9A9AE1-38D6-4F5B-90AF-FDD71DD9598C}"/>
              </a:ext>
            </a:extLst>
          </p:cNvPr>
          <p:cNvPicPr>
            <a:picLocks noChangeAspect="1"/>
          </p:cNvPicPr>
          <p:nvPr/>
        </p:nvPicPr>
        <p:blipFill rotWithShape="1">
          <a:blip r:embed="rId4"/>
          <a:srcRect r="39126" b="2"/>
          <a:stretch/>
        </p:blipFill>
        <p:spPr>
          <a:xfrm>
            <a:off x="1579531" y="1534547"/>
            <a:ext cx="5183189" cy="3788905"/>
          </a:xfrm>
          <a:prstGeom prst="rect">
            <a:avLst/>
          </a:prstGeom>
        </p:spPr>
      </p:pic>
      <p:sp>
        <p:nvSpPr>
          <p:cNvPr id="2" name="Title 1">
            <a:extLst>
              <a:ext uri="{FF2B5EF4-FFF2-40B4-BE49-F238E27FC236}">
                <a16:creationId xmlns:a16="http://schemas.microsoft.com/office/drawing/2014/main" id="{F7BA23CE-AAD8-4A3E-89AD-55E081A9ED57}"/>
              </a:ext>
            </a:extLst>
          </p:cNvPr>
          <p:cNvSpPr>
            <a:spLocks noGrp="1"/>
          </p:cNvSpPr>
          <p:nvPr>
            <p:ph type="title"/>
          </p:nvPr>
        </p:nvSpPr>
        <p:spPr>
          <a:xfrm>
            <a:off x="7535825" y="982132"/>
            <a:ext cx="3360772" cy="1303867"/>
          </a:xfrm>
        </p:spPr>
        <p:txBody>
          <a:bodyPr>
            <a:normAutofit/>
          </a:bodyPr>
          <a:lstStyle/>
          <a:p>
            <a:r>
              <a:rPr lang="en-US" b="1"/>
              <a:t>Hot Potato!</a:t>
            </a:r>
          </a:p>
        </p:txBody>
      </p:sp>
      <p:sp>
        <p:nvSpPr>
          <p:cNvPr id="3" name="Content Placeholder 2">
            <a:extLst>
              <a:ext uri="{FF2B5EF4-FFF2-40B4-BE49-F238E27FC236}">
                <a16:creationId xmlns:a16="http://schemas.microsoft.com/office/drawing/2014/main" id="{04E1B2E8-55AF-4A58-88C1-38A94687ABF9}"/>
              </a:ext>
            </a:extLst>
          </p:cNvPr>
          <p:cNvSpPr>
            <a:spLocks noGrp="1"/>
          </p:cNvSpPr>
          <p:nvPr>
            <p:ph idx="1"/>
          </p:nvPr>
        </p:nvSpPr>
        <p:spPr>
          <a:xfrm>
            <a:off x="7535824" y="2556932"/>
            <a:ext cx="3360771" cy="3318936"/>
          </a:xfrm>
        </p:spPr>
        <p:txBody>
          <a:bodyPr>
            <a:normAutofit/>
          </a:bodyPr>
          <a:lstStyle/>
          <a:p>
            <a:pPr>
              <a:lnSpc>
                <a:spcPct val="90000"/>
              </a:lnSpc>
            </a:pPr>
            <a:r>
              <a:rPr lang="en-US" dirty="0"/>
              <a:t>If an </a:t>
            </a:r>
            <a:r>
              <a:rPr lang="en-US" u="sng" dirty="0"/>
              <a:t>employee</a:t>
            </a:r>
            <a:r>
              <a:rPr lang="en-US" dirty="0"/>
              <a:t> receives a request – </a:t>
            </a:r>
          </a:p>
          <a:p>
            <a:pPr>
              <a:lnSpc>
                <a:spcPct val="90000"/>
              </a:lnSpc>
            </a:pPr>
            <a:r>
              <a:rPr lang="en-US" dirty="0"/>
              <a:t>Immediately forward request to the Public Records Officer</a:t>
            </a:r>
          </a:p>
          <a:p>
            <a:pPr>
              <a:lnSpc>
                <a:spcPct val="90000"/>
              </a:lnSpc>
            </a:pPr>
            <a:r>
              <a:rPr lang="en-US" kern="0" dirty="0">
                <a:latin typeface="Arial" pitchFamily="34" charset="0"/>
                <a:cs typeface="Arial" pitchFamily="34" charset="0"/>
                <a:hlinkClick r:id="rId5"/>
              </a:rPr>
              <a:t>public.records@mil.wa.gov</a:t>
            </a:r>
            <a:r>
              <a:rPr lang="en-US" kern="0" dirty="0">
                <a:latin typeface="Arial" pitchFamily="34" charset="0"/>
                <a:cs typeface="Arial" pitchFamily="34" charset="0"/>
              </a:rPr>
              <a:t> </a:t>
            </a:r>
          </a:p>
          <a:p>
            <a:pPr>
              <a:lnSpc>
                <a:spcPct val="90000"/>
              </a:lnSpc>
            </a:pPr>
            <a:r>
              <a:rPr lang="en-US" kern="0" dirty="0">
                <a:latin typeface="Arial" pitchFamily="34" charset="0"/>
                <a:cs typeface="Arial" pitchFamily="34" charset="0"/>
              </a:rPr>
              <a:t>253-512-8110 </a:t>
            </a:r>
            <a:endParaRPr lang="en-US" dirty="0"/>
          </a:p>
        </p:txBody>
      </p:sp>
    </p:spTree>
    <p:extLst>
      <p:ext uri="{BB962C8B-B14F-4D97-AF65-F5344CB8AC3E}">
        <p14:creationId xmlns:p14="http://schemas.microsoft.com/office/powerpoint/2010/main" val="12226094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DCF474-DAA8-489A-BFDB-0E06EBDB0A77}"/>
              </a:ext>
            </a:extLst>
          </p:cNvPr>
          <p:cNvPicPr>
            <a:picLocks noChangeAspect="1"/>
          </p:cNvPicPr>
          <p:nvPr/>
        </p:nvPicPr>
        <p:blipFill>
          <a:blip r:embed="rId2"/>
          <a:stretch>
            <a:fillRect/>
          </a:stretch>
        </p:blipFill>
        <p:spPr>
          <a:xfrm>
            <a:off x="1412683" y="1975914"/>
            <a:ext cx="5278777" cy="2727368"/>
          </a:xfrm>
          <a:prstGeom prst="rect">
            <a:avLst/>
          </a:prstGeom>
        </p:spPr>
      </p:pic>
      <p:sp>
        <p:nvSpPr>
          <p:cNvPr id="2" name="Title 1">
            <a:extLst>
              <a:ext uri="{FF2B5EF4-FFF2-40B4-BE49-F238E27FC236}">
                <a16:creationId xmlns:a16="http://schemas.microsoft.com/office/drawing/2014/main" id="{45214F66-DE25-46F7-AD7A-3A203AFE26D2}"/>
              </a:ext>
            </a:extLst>
          </p:cNvPr>
          <p:cNvSpPr>
            <a:spLocks noGrp="1"/>
          </p:cNvSpPr>
          <p:nvPr>
            <p:ph type="title"/>
          </p:nvPr>
        </p:nvSpPr>
        <p:spPr>
          <a:xfrm>
            <a:off x="7535825" y="982132"/>
            <a:ext cx="3360772" cy="1303867"/>
          </a:xfrm>
        </p:spPr>
        <p:txBody>
          <a:bodyPr>
            <a:normAutofit/>
          </a:bodyPr>
          <a:lstStyle/>
          <a:p>
            <a:pPr>
              <a:lnSpc>
                <a:spcPct val="90000"/>
              </a:lnSpc>
            </a:pPr>
            <a:r>
              <a:rPr lang="en-US" sz="3400" b="1"/>
              <a:t>…  and the clock starts ticking!</a:t>
            </a:r>
          </a:p>
        </p:txBody>
      </p:sp>
      <p:sp>
        <p:nvSpPr>
          <p:cNvPr id="3" name="Content Placeholder 2">
            <a:extLst>
              <a:ext uri="{FF2B5EF4-FFF2-40B4-BE49-F238E27FC236}">
                <a16:creationId xmlns:a16="http://schemas.microsoft.com/office/drawing/2014/main" id="{D70003F5-8325-4C17-95DB-82F7B7BC1206}"/>
              </a:ext>
            </a:extLst>
          </p:cNvPr>
          <p:cNvSpPr>
            <a:spLocks noGrp="1"/>
          </p:cNvSpPr>
          <p:nvPr>
            <p:ph idx="1"/>
          </p:nvPr>
        </p:nvSpPr>
        <p:spPr>
          <a:xfrm>
            <a:off x="7535824" y="2556932"/>
            <a:ext cx="3360771" cy="3318936"/>
          </a:xfrm>
        </p:spPr>
        <p:txBody>
          <a:bodyPr>
            <a:normAutofit/>
          </a:bodyPr>
          <a:lstStyle/>
          <a:p>
            <a:pPr>
              <a:lnSpc>
                <a:spcPct val="90000"/>
              </a:lnSpc>
            </a:pPr>
            <a:r>
              <a:rPr lang="en-US" sz="2000" dirty="0"/>
              <a:t>Agency (Public Records Officer) has 5 business days to formally acknowledge request and provide a estimate of time needed to provide the records.</a:t>
            </a:r>
          </a:p>
          <a:p>
            <a:pPr>
              <a:lnSpc>
                <a:spcPct val="90000"/>
              </a:lnSpc>
            </a:pPr>
            <a:endParaRPr lang="en-US" sz="2000" dirty="0"/>
          </a:p>
          <a:p>
            <a:pPr>
              <a:lnSpc>
                <a:spcPct val="90000"/>
              </a:lnSpc>
            </a:pPr>
            <a:r>
              <a:rPr lang="en-US" sz="2000" dirty="0"/>
              <a:t>WMD works 4 days/ week = We already lost 1 full day!</a:t>
            </a:r>
          </a:p>
          <a:p>
            <a:pPr>
              <a:lnSpc>
                <a:spcPct val="90000"/>
              </a:lnSpc>
            </a:pPr>
            <a:endParaRPr lang="en-US" sz="2000" dirty="0"/>
          </a:p>
        </p:txBody>
      </p:sp>
    </p:spTree>
    <p:extLst>
      <p:ext uri="{BB962C8B-B14F-4D97-AF65-F5344CB8AC3E}">
        <p14:creationId xmlns:p14="http://schemas.microsoft.com/office/powerpoint/2010/main" val="15213940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3" name="Group 8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2" name="Rectangle 8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84" name="Picture 8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5" name="Rectangle 8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6" name="Picture 8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7" name="Picture 8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111157D-FB52-4D9E-BF57-A447A39341E3}"/>
              </a:ext>
            </a:extLst>
          </p:cNvPr>
          <p:cNvSpPr>
            <a:spLocks noGrp="1"/>
          </p:cNvSpPr>
          <p:nvPr>
            <p:ph type="title"/>
          </p:nvPr>
        </p:nvSpPr>
        <p:spPr>
          <a:xfrm>
            <a:off x="6094412" y="982132"/>
            <a:ext cx="4802185" cy="1303867"/>
          </a:xfrm>
        </p:spPr>
        <p:txBody>
          <a:bodyPr>
            <a:normAutofit/>
          </a:bodyPr>
          <a:lstStyle/>
          <a:p>
            <a:pPr>
              <a:lnSpc>
                <a:spcPct val="90000"/>
              </a:lnSpc>
            </a:pPr>
            <a:r>
              <a:rPr lang="en-US" sz="4100" b="1"/>
              <a:t>How does a Request affect me? </a:t>
            </a:r>
          </a:p>
        </p:txBody>
      </p:sp>
      <p:sp>
        <p:nvSpPr>
          <p:cNvPr id="94" name="Rectangle 8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733D1B2-D315-4639-A11E-39D926D8671C}"/>
              </a:ext>
            </a:extLst>
          </p:cNvPr>
          <p:cNvPicPr>
            <a:picLocks noChangeAspect="1"/>
          </p:cNvPicPr>
          <p:nvPr/>
        </p:nvPicPr>
        <p:blipFill rotWithShape="1">
          <a:blip r:embed="rId5"/>
          <a:srcRect t="8926" r="-3" b="-3"/>
          <a:stretch/>
        </p:blipFill>
        <p:spPr>
          <a:xfrm>
            <a:off x="1303275" y="1743075"/>
            <a:ext cx="3876801" cy="3749770"/>
          </a:xfrm>
          <a:prstGeom prst="rect">
            <a:avLst/>
          </a:prstGeom>
        </p:spPr>
      </p:pic>
      <p:cxnSp>
        <p:nvCxnSpPr>
          <p:cNvPr id="95" name="Straight Connector 9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6" name="Content Placeholder 2">
            <a:extLst>
              <a:ext uri="{FF2B5EF4-FFF2-40B4-BE49-F238E27FC236}">
                <a16:creationId xmlns:a16="http://schemas.microsoft.com/office/drawing/2014/main" id="{42138E6C-9BB8-4082-A90E-CD4A48D5249B}"/>
              </a:ext>
            </a:extLst>
          </p:cNvPr>
          <p:cNvGraphicFramePr>
            <a:graphicFrameLocks noGrp="1"/>
          </p:cNvGraphicFramePr>
          <p:nvPr>
            <p:ph idx="1"/>
            <p:extLst>
              <p:ext uri="{D42A27DB-BD31-4B8C-83A1-F6EECF244321}">
                <p14:modId xmlns:p14="http://schemas.microsoft.com/office/powerpoint/2010/main" val="1708029071"/>
              </p:ext>
            </p:extLst>
          </p:nvPr>
        </p:nvGraphicFramePr>
        <p:xfrm>
          <a:off x="6094412" y="2556932"/>
          <a:ext cx="4802184" cy="33189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961881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77" name="Group 71">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078" name="Straight Connector 77">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079" name="Group 7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1" name="Rectangle 8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83" name="Picture 8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4" name="Rectangle 8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5" name="Picture 8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6" name="Picture 8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144908-0350-4E41-B51C-A2A742353974}"/>
              </a:ext>
            </a:extLst>
          </p:cNvPr>
          <p:cNvSpPr>
            <a:spLocks noGrp="1"/>
          </p:cNvSpPr>
          <p:nvPr>
            <p:ph type="title"/>
          </p:nvPr>
        </p:nvSpPr>
        <p:spPr>
          <a:xfrm>
            <a:off x="7535825" y="982132"/>
            <a:ext cx="3360772" cy="1303867"/>
          </a:xfrm>
        </p:spPr>
        <p:txBody>
          <a:bodyPr vert="horz" lIns="91440" tIns="45720" rIns="91440" bIns="45720" rtlCol="0" anchor="ctr">
            <a:normAutofit/>
          </a:bodyPr>
          <a:lstStyle/>
          <a:p>
            <a:r>
              <a:rPr lang="en-US" sz="6000" b="1" dirty="0"/>
              <a:t>Junk mail</a:t>
            </a:r>
          </a:p>
        </p:txBody>
      </p:sp>
      <p:sp>
        <p:nvSpPr>
          <p:cNvPr id="3080" name="Rectangle 8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Image result for junk mail clipart">
            <a:hlinkClick r:id="rId5"/>
            <a:extLst>
              <a:ext uri="{FF2B5EF4-FFF2-40B4-BE49-F238E27FC236}">
                <a16:creationId xmlns:a16="http://schemas.microsoft.com/office/drawing/2014/main" id="{054032D1-93F7-48DD-8489-71976DA40154}"/>
              </a:ext>
            </a:extLst>
          </p:cNvPr>
          <p:cNvPicPr>
            <a:picLocks noGrp="1" noChangeAspect="1" noChangeArrowheads="1"/>
          </p:cNvPicPr>
          <p:nvPr>
            <p:ph idx="4294967295"/>
          </p:nvPr>
        </p:nvPicPr>
        <p:blipFill rotWithShape="1">
          <a:blip r:embed="rId6">
            <a:extLst>
              <a:ext uri="{28A0092B-C50C-407E-A947-70E740481C1C}">
                <a14:useLocalDpi xmlns:a14="http://schemas.microsoft.com/office/drawing/2010/main" val="0"/>
              </a:ext>
            </a:extLst>
          </a:blip>
          <a:srcRect r="1028"/>
          <a:stretch/>
        </p:blipFill>
        <p:spPr>
          <a:xfrm>
            <a:off x="1412683" y="1410208"/>
            <a:ext cx="5278777" cy="3858780"/>
          </a:xfrm>
          <a:prstGeom prst="rect">
            <a:avLst/>
          </a:prstGeom>
        </p:spPr>
      </p:pic>
      <p:cxnSp>
        <p:nvCxnSpPr>
          <p:cNvPr id="3081" name="Straight Connector 8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A picture containing clipart&#10;&#10;Description automatically generated">
            <a:extLst>
              <a:ext uri="{FF2B5EF4-FFF2-40B4-BE49-F238E27FC236}">
                <a16:creationId xmlns:a16="http://schemas.microsoft.com/office/drawing/2014/main" id="{BE8876FF-D874-4B0B-A9EA-D7775D2A5D4C}"/>
              </a:ext>
            </a:extLst>
          </p:cNvPr>
          <p:cNvPicPr>
            <a:picLocks noChangeAspect="1"/>
          </p:cNvPicPr>
          <p:nvPr/>
        </p:nvPicPr>
        <p:blipFill>
          <a:blip r:embed="rId7"/>
          <a:stretch>
            <a:fillRect/>
          </a:stretch>
        </p:blipFill>
        <p:spPr>
          <a:xfrm>
            <a:off x="7821229" y="2583059"/>
            <a:ext cx="3142694" cy="3300547"/>
          </a:xfrm>
          <a:prstGeom prst="rect">
            <a:avLst/>
          </a:prstGeom>
        </p:spPr>
      </p:pic>
    </p:spTree>
    <p:extLst>
      <p:ext uri="{BB962C8B-B14F-4D97-AF65-F5344CB8AC3E}">
        <p14:creationId xmlns:p14="http://schemas.microsoft.com/office/powerpoint/2010/main" val="2620675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FB39214-307E-4DCC-AC5F-E40DE065C011}"/>
              </a:ext>
            </a:extLst>
          </p:cNvPr>
          <p:cNvPicPr>
            <a:picLocks noChangeAspect="1"/>
          </p:cNvPicPr>
          <p:nvPr/>
        </p:nvPicPr>
        <p:blipFill rotWithShape="1">
          <a:blip r:embed="rId3"/>
          <a:srcRect r="1" b="2056"/>
          <a:stretch/>
        </p:blipFill>
        <p:spPr>
          <a:xfrm>
            <a:off x="486138" y="488137"/>
            <a:ext cx="11227442" cy="5883295"/>
          </a:xfrm>
          <a:prstGeom prst="rect">
            <a:avLst/>
          </a:prstGeom>
        </p:spPr>
      </p:pic>
      <p:sp>
        <p:nvSpPr>
          <p:cNvPr id="9" name="Rectangle 8">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1" name="Group 10">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37201407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9" name="Rectangle 45">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1E544B-0330-4AA0-8D54-5CECD16E31A0}"/>
              </a:ext>
            </a:extLst>
          </p:cNvPr>
          <p:cNvPicPr>
            <a:picLocks noChangeAspect="1"/>
          </p:cNvPicPr>
          <p:nvPr/>
        </p:nvPicPr>
        <p:blipFill rotWithShape="1">
          <a:blip r:embed="rId3"/>
          <a:srcRect t="18930" r="1" b="14740"/>
          <a:stretch/>
        </p:blipFill>
        <p:spPr>
          <a:xfrm>
            <a:off x="486138" y="488137"/>
            <a:ext cx="11227442" cy="5883295"/>
          </a:xfrm>
          <a:prstGeom prst="rect">
            <a:avLst/>
          </a:prstGeom>
        </p:spPr>
      </p:pic>
      <p:sp>
        <p:nvSpPr>
          <p:cNvPr id="48" name="Rectangle 47">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50" name="Group 49">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51"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2" name="Picture 51">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53"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4" name="Picture 53">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78971557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BD7D17-938D-4052-AE00-10633AAF1790}"/>
              </a:ext>
            </a:extLst>
          </p:cNvPr>
          <p:cNvSpPr txBox="1"/>
          <p:nvPr/>
        </p:nvSpPr>
        <p:spPr>
          <a:xfrm>
            <a:off x="1203959" y="1177290"/>
            <a:ext cx="10378439" cy="3970318"/>
          </a:xfrm>
          <a:prstGeom prst="rect">
            <a:avLst/>
          </a:prstGeom>
          <a:noFill/>
        </p:spPr>
        <p:txBody>
          <a:bodyPr wrap="square" rtlCol="0">
            <a:spAutoFit/>
          </a:bodyPr>
          <a:lstStyle/>
          <a:p>
            <a:r>
              <a:rPr lang="en-US" sz="3600" dirty="0"/>
              <a:t>What is the Public Records Act? </a:t>
            </a:r>
          </a:p>
          <a:p>
            <a:endParaRPr lang="en-US" sz="3600" dirty="0"/>
          </a:p>
          <a:p>
            <a:r>
              <a:rPr lang="en-US" sz="3600" dirty="0"/>
              <a:t>What are public records?</a:t>
            </a:r>
          </a:p>
          <a:p>
            <a:endParaRPr lang="en-US" sz="3600" dirty="0"/>
          </a:p>
          <a:p>
            <a:r>
              <a:rPr lang="en-US" sz="3600" dirty="0"/>
              <a:t>How does it affect me?</a:t>
            </a:r>
          </a:p>
          <a:p>
            <a:endParaRPr lang="en-US" sz="3600" dirty="0"/>
          </a:p>
          <a:p>
            <a:r>
              <a:rPr lang="en-US" sz="3600" dirty="0"/>
              <a:t>What should I do now?</a:t>
            </a:r>
          </a:p>
        </p:txBody>
      </p:sp>
      <p:pic>
        <p:nvPicPr>
          <p:cNvPr id="2" name="Picture 1">
            <a:extLst>
              <a:ext uri="{FF2B5EF4-FFF2-40B4-BE49-F238E27FC236}">
                <a16:creationId xmlns:a16="http://schemas.microsoft.com/office/drawing/2014/main" id="{F5C80A82-5188-497E-9565-1DCBDD624789}"/>
              </a:ext>
            </a:extLst>
          </p:cNvPr>
          <p:cNvPicPr>
            <a:picLocks noChangeAspect="1"/>
          </p:cNvPicPr>
          <p:nvPr/>
        </p:nvPicPr>
        <p:blipFill>
          <a:blip r:embed="rId2"/>
          <a:stretch>
            <a:fillRect/>
          </a:stretch>
        </p:blipFill>
        <p:spPr>
          <a:xfrm>
            <a:off x="5888355" y="2607468"/>
            <a:ext cx="2903840" cy="2044541"/>
          </a:xfrm>
          <a:prstGeom prst="rect">
            <a:avLst/>
          </a:prstGeom>
        </p:spPr>
      </p:pic>
      <p:pic>
        <p:nvPicPr>
          <p:cNvPr id="3" name="Picture 2">
            <a:extLst>
              <a:ext uri="{FF2B5EF4-FFF2-40B4-BE49-F238E27FC236}">
                <a16:creationId xmlns:a16="http://schemas.microsoft.com/office/drawing/2014/main" id="{DE1ECDEA-61A3-485E-B6E7-56CAA9BCC13E}"/>
              </a:ext>
            </a:extLst>
          </p:cNvPr>
          <p:cNvPicPr>
            <a:picLocks noChangeAspect="1"/>
          </p:cNvPicPr>
          <p:nvPr/>
        </p:nvPicPr>
        <p:blipFill>
          <a:blip r:embed="rId3"/>
          <a:stretch>
            <a:fillRect/>
          </a:stretch>
        </p:blipFill>
        <p:spPr>
          <a:xfrm>
            <a:off x="9172884" y="3790295"/>
            <a:ext cx="2028825" cy="2028825"/>
          </a:xfrm>
          <a:prstGeom prst="rect">
            <a:avLst/>
          </a:prstGeom>
        </p:spPr>
      </p:pic>
      <p:pic>
        <p:nvPicPr>
          <p:cNvPr id="5" name="Picture 4">
            <a:extLst>
              <a:ext uri="{FF2B5EF4-FFF2-40B4-BE49-F238E27FC236}">
                <a16:creationId xmlns:a16="http://schemas.microsoft.com/office/drawing/2014/main" id="{9294E3F8-2108-4996-BAB7-F0291E059A4B}"/>
              </a:ext>
            </a:extLst>
          </p:cNvPr>
          <p:cNvPicPr>
            <a:picLocks noChangeAspect="1"/>
          </p:cNvPicPr>
          <p:nvPr/>
        </p:nvPicPr>
        <p:blipFill>
          <a:blip r:embed="rId4"/>
          <a:stretch>
            <a:fillRect/>
          </a:stretch>
        </p:blipFill>
        <p:spPr>
          <a:xfrm>
            <a:off x="8835391" y="798671"/>
            <a:ext cx="2388392" cy="2388392"/>
          </a:xfrm>
          <a:prstGeom prst="rect">
            <a:avLst/>
          </a:prstGeom>
        </p:spPr>
      </p:pic>
    </p:spTree>
    <p:extLst>
      <p:ext uri="{BB962C8B-B14F-4D97-AF65-F5344CB8AC3E}">
        <p14:creationId xmlns:p14="http://schemas.microsoft.com/office/powerpoint/2010/main" val="1101440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F05E-AA49-4BD0-8690-562D3F41E533}"/>
              </a:ext>
            </a:extLst>
          </p:cNvPr>
          <p:cNvSpPr>
            <a:spLocks noGrp="1"/>
          </p:cNvSpPr>
          <p:nvPr>
            <p:ph type="title"/>
          </p:nvPr>
        </p:nvSpPr>
        <p:spPr/>
        <p:txBody>
          <a:bodyPr>
            <a:normAutofit/>
          </a:bodyPr>
          <a:lstStyle/>
          <a:p>
            <a:r>
              <a:rPr lang="en-US" sz="4000" b="1" dirty="0"/>
              <a:t>What Are the Risks?</a:t>
            </a:r>
          </a:p>
        </p:txBody>
      </p:sp>
      <p:sp>
        <p:nvSpPr>
          <p:cNvPr id="3" name="Content Placeholder 2">
            <a:extLst>
              <a:ext uri="{FF2B5EF4-FFF2-40B4-BE49-F238E27FC236}">
                <a16:creationId xmlns:a16="http://schemas.microsoft.com/office/drawing/2014/main" id="{2C90E01E-F1CA-4174-B75F-20B6AB64B75F}"/>
              </a:ext>
            </a:extLst>
          </p:cNvPr>
          <p:cNvSpPr>
            <a:spLocks noGrp="1"/>
          </p:cNvSpPr>
          <p:nvPr>
            <p:ph idx="1"/>
          </p:nvPr>
        </p:nvSpPr>
        <p:spPr/>
        <p:txBody>
          <a:bodyPr>
            <a:normAutofit fontScale="92500" lnSpcReduction="20000"/>
          </a:bodyPr>
          <a:lstStyle/>
          <a:p>
            <a:pPr>
              <a:buFont typeface="Wingdings" pitchFamily="2" charset="2"/>
              <a:buChar char="Ø"/>
            </a:pPr>
            <a:r>
              <a:rPr lang="en-US" dirty="0"/>
              <a:t>Missed requests – request found within another document, i.e., in an email that got missed.</a:t>
            </a:r>
          </a:p>
          <a:p>
            <a:pPr>
              <a:buFont typeface="Wingdings" pitchFamily="2" charset="2"/>
              <a:buChar char="Ø"/>
            </a:pPr>
            <a:r>
              <a:rPr lang="en-US" dirty="0"/>
              <a:t>Verbal request - unrecognized </a:t>
            </a:r>
          </a:p>
          <a:p>
            <a:pPr>
              <a:buFont typeface="Wingdings" pitchFamily="2" charset="2"/>
              <a:buChar char="Ø"/>
            </a:pPr>
            <a:r>
              <a:rPr lang="en-US" dirty="0"/>
              <a:t>Failed to send </a:t>
            </a:r>
            <a:r>
              <a:rPr lang="en-US" b="1" dirty="0"/>
              <a:t>all</a:t>
            </a:r>
            <a:r>
              <a:rPr lang="en-US" dirty="0"/>
              <a:t> or correct records being requested</a:t>
            </a:r>
          </a:p>
          <a:p>
            <a:pPr>
              <a:buFont typeface="Wingdings" pitchFamily="2" charset="2"/>
              <a:buChar char="Ø"/>
            </a:pPr>
            <a:r>
              <a:rPr lang="en-US" dirty="0"/>
              <a:t>Untimely response – didn’t respond within 5 business days</a:t>
            </a:r>
          </a:p>
          <a:p>
            <a:pPr>
              <a:buFont typeface="Wingdings" pitchFamily="2" charset="2"/>
              <a:buChar char="Ø"/>
            </a:pPr>
            <a:r>
              <a:rPr lang="en-US" dirty="0"/>
              <a:t>Inadequate search for records – includes Text Messages! </a:t>
            </a:r>
          </a:p>
          <a:p>
            <a:pPr>
              <a:buFont typeface="Wingdings" pitchFamily="2" charset="2"/>
              <a:buChar char="Ø"/>
            </a:pPr>
            <a:r>
              <a:rPr lang="en-US" dirty="0"/>
              <a:t>Withholding records without a statutory exemption</a:t>
            </a:r>
          </a:p>
          <a:p>
            <a:pPr>
              <a:buFont typeface="Wingdings" pitchFamily="2" charset="2"/>
              <a:buChar char="Ø"/>
            </a:pPr>
            <a:r>
              <a:rPr lang="en-US" dirty="0"/>
              <a:t>Statute of limitations is 364 days </a:t>
            </a:r>
            <a:r>
              <a:rPr lang="en-US"/>
              <a:t>after request has been closed</a:t>
            </a:r>
            <a:endParaRPr lang="en-US" dirty="0"/>
          </a:p>
          <a:p>
            <a:pPr>
              <a:buFont typeface="Wingdings" pitchFamily="2" charset="2"/>
              <a:buChar char="Ø"/>
            </a:pPr>
            <a:endParaRPr lang="en-US" dirty="0"/>
          </a:p>
          <a:p>
            <a:endParaRPr lang="en-US" dirty="0"/>
          </a:p>
        </p:txBody>
      </p:sp>
      <p:pic>
        <p:nvPicPr>
          <p:cNvPr id="4" name="Picture 3">
            <a:extLst>
              <a:ext uri="{FF2B5EF4-FFF2-40B4-BE49-F238E27FC236}">
                <a16:creationId xmlns:a16="http://schemas.microsoft.com/office/drawing/2014/main" id="{8C619092-2D29-42C8-B2B5-69F5EB9033A5}"/>
              </a:ext>
            </a:extLst>
          </p:cNvPr>
          <p:cNvPicPr>
            <a:picLocks noChangeAspect="1"/>
          </p:cNvPicPr>
          <p:nvPr/>
        </p:nvPicPr>
        <p:blipFill>
          <a:blip r:embed="rId2"/>
          <a:stretch>
            <a:fillRect/>
          </a:stretch>
        </p:blipFill>
        <p:spPr>
          <a:xfrm>
            <a:off x="9656826" y="811192"/>
            <a:ext cx="1474807" cy="1474807"/>
          </a:xfrm>
          <a:prstGeom prst="rect">
            <a:avLst/>
          </a:prstGeom>
        </p:spPr>
      </p:pic>
      <p:pic>
        <p:nvPicPr>
          <p:cNvPr id="5" name="Picture 4">
            <a:extLst>
              <a:ext uri="{FF2B5EF4-FFF2-40B4-BE49-F238E27FC236}">
                <a16:creationId xmlns:a16="http://schemas.microsoft.com/office/drawing/2014/main" id="{7B90437E-3589-49E7-897D-E9B30D42A9EE}"/>
              </a:ext>
            </a:extLst>
          </p:cNvPr>
          <p:cNvPicPr>
            <a:picLocks noChangeAspect="1"/>
          </p:cNvPicPr>
          <p:nvPr/>
        </p:nvPicPr>
        <p:blipFill>
          <a:blip r:embed="rId2"/>
          <a:stretch>
            <a:fillRect/>
          </a:stretch>
        </p:blipFill>
        <p:spPr>
          <a:xfrm>
            <a:off x="1451610" y="851237"/>
            <a:ext cx="1565656" cy="1565656"/>
          </a:xfrm>
          <a:prstGeom prst="rect">
            <a:avLst/>
          </a:prstGeom>
        </p:spPr>
      </p:pic>
    </p:spTree>
    <p:extLst>
      <p:ext uri="{BB962C8B-B14F-4D97-AF65-F5344CB8AC3E}">
        <p14:creationId xmlns:p14="http://schemas.microsoft.com/office/powerpoint/2010/main" val="2170048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2628AF-1D6F-4BAD-BEF6-6489AD980121}"/>
              </a:ext>
            </a:extLst>
          </p:cNvPr>
          <p:cNvPicPr>
            <a:picLocks noChangeAspect="1"/>
          </p:cNvPicPr>
          <p:nvPr/>
        </p:nvPicPr>
        <p:blipFill rotWithShape="1">
          <a:blip r:embed="rId2"/>
          <a:srcRect l="33943" r="-1" b="-1"/>
          <a:stretch/>
        </p:blipFill>
        <p:spPr>
          <a:xfrm>
            <a:off x="1412683" y="1410208"/>
            <a:ext cx="3876801" cy="3858780"/>
          </a:xfrm>
          <a:prstGeom prst="rect">
            <a:avLst/>
          </a:prstGeom>
        </p:spPr>
      </p:pic>
      <p:sp>
        <p:nvSpPr>
          <p:cNvPr id="2" name="Title 1">
            <a:extLst>
              <a:ext uri="{FF2B5EF4-FFF2-40B4-BE49-F238E27FC236}">
                <a16:creationId xmlns:a16="http://schemas.microsoft.com/office/drawing/2014/main" id="{E8A0FC2A-C801-4960-8B9C-64A995F20889}"/>
              </a:ext>
            </a:extLst>
          </p:cNvPr>
          <p:cNvSpPr>
            <a:spLocks noGrp="1"/>
          </p:cNvSpPr>
          <p:nvPr>
            <p:ph type="title"/>
          </p:nvPr>
        </p:nvSpPr>
        <p:spPr>
          <a:xfrm>
            <a:off x="6094412" y="982132"/>
            <a:ext cx="4802185" cy="1303867"/>
          </a:xfrm>
        </p:spPr>
        <p:txBody>
          <a:bodyPr>
            <a:normAutofit/>
          </a:bodyPr>
          <a:lstStyle/>
          <a:p>
            <a:r>
              <a:rPr lang="en-US" b="1"/>
              <a:t>Case Law</a:t>
            </a:r>
          </a:p>
        </p:txBody>
      </p:sp>
      <p:sp>
        <p:nvSpPr>
          <p:cNvPr id="3" name="Content Placeholder 2">
            <a:extLst>
              <a:ext uri="{FF2B5EF4-FFF2-40B4-BE49-F238E27FC236}">
                <a16:creationId xmlns:a16="http://schemas.microsoft.com/office/drawing/2014/main" id="{989B8E90-5B03-4030-966E-2DF8DE9A8D9A}"/>
              </a:ext>
            </a:extLst>
          </p:cNvPr>
          <p:cNvSpPr>
            <a:spLocks noGrp="1"/>
          </p:cNvSpPr>
          <p:nvPr>
            <p:ph idx="1"/>
          </p:nvPr>
        </p:nvSpPr>
        <p:spPr>
          <a:xfrm>
            <a:off x="6094412" y="2556932"/>
            <a:ext cx="4802184" cy="3318936"/>
          </a:xfrm>
        </p:spPr>
        <p:txBody>
          <a:bodyPr>
            <a:normAutofit/>
          </a:bodyPr>
          <a:lstStyle/>
          <a:p>
            <a:pPr lvl="0" defTabSz="914400" fontAlgn="base">
              <a:lnSpc>
                <a:spcPct val="90000"/>
              </a:lnSpc>
              <a:spcBef>
                <a:spcPct val="0"/>
              </a:spcBef>
              <a:spcAft>
                <a:spcPts val="1800"/>
              </a:spcAft>
              <a:buClrTx/>
              <a:buSzTx/>
              <a:buFont typeface="Wingdings" panose="05000000000000000000" pitchFamily="2" charset="2"/>
              <a:buChar char="v"/>
            </a:pPr>
            <a:r>
              <a:rPr lang="en-US" sz="1500" b="1" dirty="0">
                <a:latin typeface="Cambria" pitchFamily="18" charset="0"/>
                <a:ea typeface="Calibri" pitchFamily="34" charset="0"/>
              </a:rPr>
              <a:t>Wades Gun Shop v. Dept. of Labor &amp; Industries </a:t>
            </a:r>
            <a:r>
              <a:rPr lang="en-US" sz="1500" dirty="0">
                <a:latin typeface="Cambria" pitchFamily="18" charset="0"/>
                <a:ea typeface="Calibri" pitchFamily="34" charset="0"/>
              </a:rPr>
              <a:t>– Penalties can be awarded on a per pages basis (defines the term “record” to include a single page). L&amp;I violated the PRA in 5 separate occurrences during 1 request . Penalties were imposed each time for a total of  $</a:t>
            </a:r>
            <a:r>
              <a:rPr lang="en-US" sz="1500" b="1" dirty="0">
                <a:latin typeface="Cambria" pitchFamily="18" charset="0"/>
                <a:ea typeface="Calibri" pitchFamily="34" charset="0"/>
              </a:rPr>
              <a:t>546,509.26.</a:t>
            </a:r>
          </a:p>
          <a:p>
            <a:pPr lvl="0" defTabSz="914400" fontAlgn="base">
              <a:lnSpc>
                <a:spcPct val="90000"/>
              </a:lnSpc>
              <a:spcBef>
                <a:spcPct val="0"/>
              </a:spcBef>
              <a:spcAft>
                <a:spcPts val="1800"/>
              </a:spcAft>
              <a:buClrTx/>
              <a:buSzTx/>
              <a:buFont typeface="Wingdings" panose="05000000000000000000" pitchFamily="2" charset="2"/>
              <a:buChar char="v"/>
            </a:pPr>
            <a:r>
              <a:rPr lang="en-US" sz="1500" b="1" dirty="0">
                <a:latin typeface="Cambria" pitchFamily="18" charset="0"/>
                <a:ea typeface="Calibri" pitchFamily="34" charset="0"/>
              </a:rPr>
              <a:t>O’Neill v. City of Shoreline </a:t>
            </a:r>
            <a:r>
              <a:rPr lang="en-US" sz="1500" dirty="0">
                <a:latin typeface="Cambria" pitchFamily="18" charset="0"/>
                <a:ea typeface="Calibri" pitchFamily="34" charset="0"/>
              </a:rPr>
              <a:t>– Affirmed access to metadata i.e. keeping documents in native format. A document was sent from a home computer by a city employee who later changed the format hiding the documents origins.  The City of Shoreline was fined </a:t>
            </a:r>
            <a:r>
              <a:rPr lang="en-US" sz="1500" b="1" dirty="0">
                <a:latin typeface="Cambria" pitchFamily="18" charset="0"/>
                <a:ea typeface="Calibri" pitchFamily="34" charset="0"/>
              </a:rPr>
              <a:t>$538,555</a:t>
            </a:r>
            <a:r>
              <a:rPr lang="en-US" sz="1500" dirty="0">
                <a:latin typeface="Cambria" pitchFamily="18" charset="0"/>
                <a:ea typeface="Calibri" pitchFamily="34" charset="0"/>
              </a:rPr>
              <a:t>, plus its own legal fees for a </a:t>
            </a:r>
            <a:r>
              <a:rPr lang="en-US" sz="1500" b="1" dirty="0">
                <a:latin typeface="Cambria" pitchFamily="18" charset="0"/>
                <a:ea typeface="Calibri" pitchFamily="34" charset="0"/>
              </a:rPr>
              <a:t>7 year lawsuit.</a:t>
            </a:r>
          </a:p>
          <a:p>
            <a:pPr>
              <a:lnSpc>
                <a:spcPct val="90000"/>
              </a:lnSpc>
              <a:buFont typeface="Wingdings" panose="05000000000000000000" pitchFamily="2" charset="2"/>
              <a:buChar char="v"/>
            </a:pPr>
            <a:endParaRPr lang="en-US" sz="1500" dirty="0"/>
          </a:p>
        </p:txBody>
      </p:sp>
    </p:spTree>
    <p:extLst>
      <p:ext uri="{BB962C8B-B14F-4D97-AF65-F5344CB8AC3E}">
        <p14:creationId xmlns:p14="http://schemas.microsoft.com/office/powerpoint/2010/main" val="2379897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2B-45DD-40A2-8B22-89572A973088}"/>
              </a:ext>
            </a:extLst>
          </p:cNvPr>
          <p:cNvSpPr>
            <a:spLocks noGrp="1"/>
          </p:cNvSpPr>
          <p:nvPr>
            <p:ph type="title"/>
          </p:nvPr>
        </p:nvSpPr>
        <p:spPr>
          <a:xfrm>
            <a:off x="1295402" y="982132"/>
            <a:ext cx="9601196" cy="1303867"/>
          </a:xfrm>
        </p:spPr>
        <p:txBody>
          <a:bodyPr>
            <a:normAutofit/>
          </a:bodyPr>
          <a:lstStyle/>
          <a:p>
            <a:r>
              <a:rPr lang="en-US" b="1" dirty="0"/>
              <a:t>More Case Law</a:t>
            </a:r>
            <a:r>
              <a:rPr lang="en-US" dirty="0"/>
              <a:t>…Nissen v. Pierce County</a:t>
            </a:r>
          </a:p>
        </p:txBody>
      </p:sp>
      <p:sp>
        <p:nvSpPr>
          <p:cNvPr id="4107" name="Content Placeholder 4106">
            <a:extLst>
              <a:ext uri="{FF2B5EF4-FFF2-40B4-BE49-F238E27FC236}">
                <a16:creationId xmlns:a16="http://schemas.microsoft.com/office/drawing/2014/main" id="{BC8464EC-6CFC-4FC9-AC40-B344DE0F07C8}"/>
              </a:ext>
            </a:extLst>
          </p:cNvPr>
          <p:cNvSpPr>
            <a:spLocks noGrp="1"/>
          </p:cNvSpPr>
          <p:nvPr>
            <p:ph idx="1"/>
          </p:nvPr>
        </p:nvSpPr>
        <p:spPr>
          <a:xfrm>
            <a:off x="1295402" y="2556932"/>
            <a:ext cx="6256866" cy="3318936"/>
          </a:xfrm>
        </p:spPr>
        <p:txBody>
          <a:bodyPr>
            <a:normAutofit fontScale="62500" lnSpcReduction="20000"/>
          </a:bodyPr>
          <a:lstStyle/>
          <a:p>
            <a:pPr lvl="1"/>
            <a:r>
              <a:rPr lang="en-US" b="1" dirty="0"/>
              <a:t>2 Requests</a:t>
            </a:r>
          </a:p>
          <a:p>
            <a:pPr lvl="1"/>
            <a:r>
              <a:rPr lang="en-US" b="1" dirty="0"/>
              <a:t>8 years in court</a:t>
            </a:r>
          </a:p>
          <a:p>
            <a:pPr lvl="1"/>
            <a:r>
              <a:rPr lang="en-US" b="1" dirty="0"/>
              <a:t>$950,000 to Glenda Nissen, requester </a:t>
            </a:r>
          </a:p>
          <a:p>
            <a:pPr lvl="1"/>
            <a:r>
              <a:rPr lang="en-US" b="1" dirty="0"/>
              <a:t>+ prior legal costs and attorney fees = $2.35 Million </a:t>
            </a:r>
          </a:p>
          <a:p>
            <a:pPr lvl="0"/>
            <a:r>
              <a:rPr lang="en-US" dirty="0"/>
              <a:t>This case involved </a:t>
            </a:r>
            <a:r>
              <a:rPr lang="en-US" u="sng" dirty="0"/>
              <a:t>two requests</a:t>
            </a:r>
            <a:r>
              <a:rPr lang="en-US" dirty="0"/>
              <a:t> for public records that Glenda Nissen, a sheriff's detective, sent to Pierce County (County). </a:t>
            </a:r>
            <a:r>
              <a:rPr lang="en-US" b="1" dirty="0"/>
              <a:t>Both requests asked for records related to Pierce County Prosecutor Mark Lindquist. </a:t>
            </a:r>
          </a:p>
          <a:p>
            <a:pPr lvl="0"/>
            <a:r>
              <a:rPr lang="en-US" b="1" dirty="0"/>
              <a:t>The telephone number identified in these requests was connected to Lindquist's private cell phone. </a:t>
            </a:r>
          </a:p>
          <a:p>
            <a:pPr lvl="0"/>
            <a:r>
              <a:rPr lang="en-US" dirty="0"/>
              <a:t>The County reviewed call and text message</a:t>
            </a:r>
            <a:r>
              <a:rPr lang="en-US" b="1" dirty="0"/>
              <a:t> logs </a:t>
            </a:r>
            <a:r>
              <a:rPr lang="en-US" dirty="0"/>
              <a:t>and disclosed partially redacted copies to Nissen. </a:t>
            </a:r>
          </a:p>
          <a:p>
            <a:r>
              <a:rPr lang="en-US" dirty="0"/>
              <a:t>The redactions concealed </a:t>
            </a:r>
            <a:r>
              <a:rPr lang="en-US" b="1" u="sng" dirty="0"/>
              <a:t>line items</a:t>
            </a:r>
            <a:r>
              <a:rPr lang="en-US" b="1" dirty="0"/>
              <a:t> for calls and text messages </a:t>
            </a:r>
            <a:r>
              <a:rPr lang="en-US" dirty="0"/>
              <a:t>that Lindquist self-described as personal in nature. </a:t>
            </a:r>
          </a:p>
          <a:p>
            <a:pPr lvl="1"/>
            <a:endParaRPr lang="en-US" dirty="0"/>
          </a:p>
          <a:p>
            <a:pPr lvl="1"/>
            <a:endParaRPr lang="en-US" dirty="0"/>
          </a:p>
          <a:p>
            <a:pPr lvl="1"/>
            <a:endParaRPr lang="en-US" dirty="0"/>
          </a:p>
          <a:p>
            <a:endParaRPr lang="en-US" dirty="0"/>
          </a:p>
        </p:txBody>
      </p:sp>
      <p:pic>
        <p:nvPicPr>
          <p:cNvPr id="4103" name="Picture 7" descr="Image result for courtroom clipart">
            <a:hlinkClick r:id="rId3"/>
            <a:extLst>
              <a:ext uri="{FF2B5EF4-FFF2-40B4-BE49-F238E27FC236}">
                <a16:creationId xmlns:a16="http://schemas.microsoft.com/office/drawing/2014/main" id="{9F6D5A76-1427-45AD-8C92-031C6FC63E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6490" y="2701180"/>
            <a:ext cx="2458648" cy="261654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6788"/>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9DCD-BD0C-48F9-8162-6E7F213B0972}"/>
              </a:ext>
            </a:extLst>
          </p:cNvPr>
          <p:cNvSpPr>
            <a:spLocks noGrp="1"/>
          </p:cNvSpPr>
          <p:nvPr>
            <p:ph type="title"/>
          </p:nvPr>
        </p:nvSpPr>
        <p:spPr/>
        <p:txBody>
          <a:bodyPr/>
          <a:lstStyle/>
          <a:p>
            <a:r>
              <a:rPr lang="en-US" dirty="0"/>
              <a:t>Nissen v. Pierce County continued</a:t>
            </a:r>
          </a:p>
        </p:txBody>
      </p:sp>
      <p:sp>
        <p:nvSpPr>
          <p:cNvPr id="3" name="Content Placeholder 2">
            <a:extLst>
              <a:ext uri="{FF2B5EF4-FFF2-40B4-BE49-F238E27FC236}">
                <a16:creationId xmlns:a16="http://schemas.microsoft.com/office/drawing/2014/main" id="{FC746054-EF53-470F-A236-38881C22C7F3}"/>
              </a:ext>
            </a:extLst>
          </p:cNvPr>
          <p:cNvSpPr>
            <a:spLocks noGrp="1"/>
          </p:cNvSpPr>
          <p:nvPr>
            <p:ph idx="1"/>
          </p:nvPr>
        </p:nvSpPr>
        <p:spPr/>
        <p:txBody>
          <a:bodyPr>
            <a:normAutofit fontScale="62500" lnSpcReduction="20000"/>
          </a:bodyPr>
          <a:lstStyle/>
          <a:p>
            <a:pPr lvl="0"/>
            <a:r>
              <a:rPr lang="en-US" b="1" dirty="0"/>
              <a:t>The County did not produce the contents of any text message,</a:t>
            </a:r>
            <a:r>
              <a:rPr lang="en-US" dirty="0"/>
              <a:t> however, though copies of them existed on the service provider Verizon' s servers. </a:t>
            </a:r>
          </a:p>
          <a:p>
            <a:pPr lvl="0"/>
            <a:r>
              <a:rPr lang="en-US" dirty="0"/>
              <a:t>The messages revealed Lindquist’s attempts to manipulate online reactions to a news story regarding Nissen.</a:t>
            </a:r>
          </a:p>
          <a:p>
            <a:pPr lvl="0"/>
            <a:r>
              <a:rPr lang="en-US" dirty="0"/>
              <a:t>Dissatisfied with the County's disclosures, Nissen sued the County, seeking an in camera review of Lindquist's text messages and the call and text message logs to determine if all of the information was a public record. </a:t>
            </a:r>
          </a:p>
          <a:p>
            <a:pPr lvl="0"/>
            <a:r>
              <a:rPr lang="en-US" b="1" dirty="0"/>
              <a:t>Applying the Public Record Act's (PRA) definition of "public record," the Court of Appeals held that Lindquist's text messages were public records because he "prepared" them in his official capacity.</a:t>
            </a:r>
            <a:r>
              <a:rPr lang="en-US" dirty="0"/>
              <a:t> </a:t>
            </a:r>
          </a:p>
          <a:p>
            <a:pPr lvl="0"/>
            <a:r>
              <a:rPr lang="en-US" dirty="0"/>
              <a:t>The Supreme Court affirmed the Court of Appeals in part. </a:t>
            </a:r>
            <a:r>
              <a:rPr lang="en-US" b="1" dirty="0"/>
              <a:t>Records that an agency employee prepares, owns, uses, or retains on a private cell phone within the scope of employment can be "public records" of the agency under RCW 42.56.010(3). </a:t>
            </a:r>
            <a:endParaRPr lang="en-US" dirty="0"/>
          </a:p>
          <a:p>
            <a:r>
              <a:rPr lang="en-US" dirty="0"/>
              <a:t>A second lower-court order required disclosure of nine more text messages and found Lindquist had violated the state public Records Act. Primarily, they revealed petty office gossip among subordinates.</a:t>
            </a:r>
          </a:p>
        </p:txBody>
      </p:sp>
    </p:spTree>
    <p:extLst>
      <p:ext uri="{BB962C8B-B14F-4D97-AF65-F5344CB8AC3E}">
        <p14:creationId xmlns:p14="http://schemas.microsoft.com/office/powerpoint/2010/main" val="1473961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A395DA-0348-4F64-B89E-8F628177860D}"/>
              </a:ext>
            </a:extLst>
          </p:cNvPr>
          <p:cNvPicPr>
            <a:picLocks noChangeAspect="1"/>
          </p:cNvPicPr>
          <p:nvPr/>
        </p:nvPicPr>
        <p:blipFill rotWithShape="1">
          <a:blip r:embed="rId2"/>
          <a:srcRect l="8210" r="19760" b="2"/>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2" name="Title 1">
            <a:extLst>
              <a:ext uri="{FF2B5EF4-FFF2-40B4-BE49-F238E27FC236}">
                <a16:creationId xmlns:a16="http://schemas.microsoft.com/office/drawing/2014/main" id="{79944059-D52B-4034-81E6-4B28E25211E0}"/>
              </a:ext>
            </a:extLst>
          </p:cNvPr>
          <p:cNvSpPr>
            <a:spLocks noGrp="1"/>
          </p:cNvSpPr>
          <p:nvPr>
            <p:ph type="title"/>
          </p:nvPr>
        </p:nvSpPr>
        <p:spPr/>
        <p:txBody>
          <a:bodyPr>
            <a:normAutofit fontScale="90000"/>
          </a:bodyPr>
          <a:lstStyle/>
          <a:p>
            <a:pPr>
              <a:lnSpc>
                <a:spcPct val="90000"/>
              </a:lnSpc>
            </a:pPr>
            <a:r>
              <a:rPr lang="en-US" b="1" dirty="0"/>
              <a:t>What to do with your Records if you receive a Request</a:t>
            </a:r>
          </a:p>
        </p:txBody>
      </p:sp>
      <p:sp>
        <p:nvSpPr>
          <p:cNvPr id="3" name="Content Placeholder 2">
            <a:extLst>
              <a:ext uri="{FF2B5EF4-FFF2-40B4-BE49-F238E27FC236}">
                <a16:creationId xmlns:a16="http://schemas.microsoft.com/office/drawing/2014/main" id="{3B53653D-1BA4-4A8F-B0FF-379B60E3FCDA}"/>
              </a:ext>
            </a:extLst>
          </p:cNvPr>
          <p:cNvSpPr>
            <a:spLocks noGrp="1"/>
          </p:cNvSpPr>
          <p:nvPr>
            <p:ph idx="1"/>
          </p:nvPr>
        </p:nvSpPr>
        <p:spPr>
          <a:xfrm>
            <a:off x="1295402" y="2556932"/>
            <a:ext cx="6256866" cy="3318936"/>
          </a:xfrm>
        </p:spPr>
        <p:txBody>
          <a:bodyPr>
            <a:normAutofit fontScale="92500" lnSpcReduction="10000"/>
          </a:bodyPr>
          <a:lstStyle/>
          <a:p>
            <a:pPr>
              <a:lnSpc>
                <a:spcPct val="90000"/>
              </a:lnSpc>
            </a:pPr>
            <a:endParaRPr lang="en-US" sz="2000" dirty="0"/>
          </a:p>
          <a:p>
            <a:pPr>
              <a:lnSpc>
                <a:spcPct val="90000"/>
              </a:lnSpc>
            </a:pPr>
            <a:r>
              <a:rPr lang="en-US" sz="2000" dirty="0"/>
              <a:t>If you receive notice of a request for records – DO NOT delete anything that might be a responsive record. Even if the retention period is past. </a:t>
            </a:r>
          </a:p>
          <a:p>
            <a:pPr>
              <a:lnSpc>
                <a:spcPct val="90000"/>
              </a:lnSpc>
            </a:pPr>
            <a:r>
              <a:rPr lang="en-US" sz="2000" dirty="0">
                <a:ea typeface="Calibri" pitchFamily="34" charset="0"/>
              </a:rPr>
              <a:t>Employees could be asked to sign Affidavits or Declarations for Court. </a:t>
            </a:r>
          </a:p>
          <a:p>
            <a:pPr>
              <a:lnSpc>
                <a:spcPct val="90000"/>
              </a:lnSpc>
            </a:pPr>
            <a:r>
              <a:rPr lang="en-US" sz="2000" dirty="0">
                <a:ea typeface="Calibri" pitchFamily="34" charset="0"/>
              </a:rPr>
              <a:t>The Public Records Officer can search Email, Servers, SharePoint, OneDrive, Skype. They may need your help in identifying the correct search terms. </a:t>
            </a:r>
          </a:p>
          <a:p>
            <a:pPr>
              <a:lnSpc>
                <a:spcPct val="90000"/>
              </a:lnSpc>
            </a:pPr>
            <a:r>
              <a:rPr lang="en-US" sz="2000" dirty="0">
                <a:ea typeface="Calibri" pitchFamily="34" charset="0"/>
              </a:rPr>
              <a:t>You may be asked to sign an affidavit verifying you searched for text messages.  </a:t>
            </a:r>
          </a:p>
          <a:p>
            <a:pPr>
              <a:lnSpc>
                <a:spcPct val="90000"/>
              </a:lnSpc>
            </a:pPr>
            <a:endParaRPr lang="en-US" sz="1700" dirty="0"/>
          </a:p>
        </p:txBody>
      </p:sp>
    </p:spTree>
    <p:extLst>
      <p:ext uri="{BB962C8B-B14F-4D97-AF65-F5344CB8AC3E}">
        <p14:creationId xmlns:p14="http://schemas.microsoft.com/office/powerpoint/2010/main" val="11169902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40415-F7F1-4A94-BB11-5697C42AC8B1}"/>
              </a:ext>
            </a:extLst>
          </p:cNvPr>
          <p:cNvPicPr>
            <a:picLocks noChangeAspect="1"/>
          </p:cNvPicPr>
          <p:nvPr/>
        </p:nvPicPr>
        <p:blipFill>
          <a:blip r:embed="rId2"/>
          <a:stretch>
            <a:fillRect/>
          </a:stretch>
        </p:blipFill>
        <p:spPr>
          <a:xfrm>
            <a:off x="790114" y="687772"/>
            <a:ext cx="4277186" cy="5506903"/>
          </a:xfrm>
          <a:prstGeom prst="rect">
            <a:avLst/>
          </a:prstGeom>
        </p:spPr>
      </p:pic>
      <p:pic>
        <p:nvPicPr>
          <p:cNvPr id="7" name="Picture 6">
            <a:extLst>
              <a:ext uri="{FF2B5EF4-FFF2-40B4-BE49-F238E27FC236}">
                <a16:creationId xmlns:a16="http://schemas.microsoft.com/office/drawing/2014/main" id="{DB0791E1-124B-4302-8724-2615599B3A4E}"/>
              </a:ext>
            </a:extLst>
          </p:cNvPr>
          <p:cNvPicPr>
            <a:picLocks noChangeAspect="1"/>
          </p:cNvPicPr>
          <p:nvPr/>
        </p:nvPicPr>
        <p:blipFill>
          <a:blip r:embed="rId3"/>
          <a:stretch>
            <a:fillRect/>
          </a:stretch>
        </p:blipFill>
        <p:spPr>
          <a:xfrm>
            <a:off x="6570793" y="671497"/>
            <a:ext cx="4486300" cy="5515005"/>
          </a:xfrm>
          <a:prstGeom prst="rect">
            <a:avLst/>
          </a:prstGeom>
        </p:spPr>
      </p:pic>
    </p:spTree>
    <p:extLst>
      <p:ext uri="{BB962C8B-B14F-4D97-AF65-F5344CB8AC3E}">
        <p14:creationId xmlns:p14="http://schemas.microsoft.com/office/powerpoint/2010/main" val="8708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383D3-15A4-4E2A-A47D-DC8C2B85840E}"/>
              </a:ext>
            </a:extLst>
          </p:cNvPr>
          <p:cNvPicPr>
            <a:picLocks noChangeAspect="1"/>
          </p:cNvPicPr>
          <p:nvPr/>
        </p:nvPicPr>
        <p:blipFill rotWithShape="1">
          <a:blip r:embed="rId2"/>
          <a:srcRect l="36614" r="-4" b="-4"/>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8" name="Title 7">
            <a:extLst>
              <a:ext uri="{FF2B5EF4-FFF2-40B4-BE49-F238E27FC236}">
                <a16:creationId xmlns:a16="http://schemas.microsoft.com/office/drawing/2014/main" id="{27D5886D-5CFE-47C2-A0BC-D9759B6E1941}"/>
              </a:ext>
            </a:extLst>
          </p:cNvPr>
          <p:cNvSpPr>
            <a:spLocks noGrp="1"/>
          </p:cNvSpPr>
          <p:nvPr>
            <p:ph type="title"/>
          </p:nvPr>
        </p:nvSpPr>
        <p:spPr/>
        <p:txBody>
          <a:bodyPr>
            <a:normAutofit/>
          </a:bodyPr>
          <a:lstStyle/>
          <a:p>
            <a:r>
              <a:rPr lang="en-US" b="1" dirty="0"/>
              <a:t>But do I have to keep everything?</a:t>
            </a:r>
          </a:p>
        </p:txBody>
      </p:sp>
      <p:sp>
        <p:nvSpPr>
          <p:cNvPr id="9" name="Content Placeholder 8">
            <a:extLst>
              <a:ext uri="{FF2B5EF4-FFF2-40B4-BE49-F238E27FC236}">
                <a16:creationId xmlns:a16="http://schemas.microsoft.com/office/drawing/2014/main" id="{089BC141-2B49-458B-A2B0-56CDF686D5B4}"/>
              </a:ext>
            </a:extLst>
          </p:cNvPr>
          <p:cNvSpPr>
            <a:spLocks noGrp="1"/>
          </p:cNvSpPr>
          <p:nvPr>
            <p:ph idx="1"/>
          </p:nvPr>
        </p:nvSpPr>
        <p:spPr>
          <a:xfrm>
            <a:off x="1295402" y="2556932"/>
            <a:ext cx="6256866" cy="3318936"/>
          </a:xfrm>
        </p:spPr>
        <p:txBody>
          <a:bodyPr>
            <a:normAutofit fontScale="92500"/>
          </a:bodyPr>
          <a:lstStyle/>
          <a:p>
            <a:pPr marL="0" indent="0">
              <a:lnSpc>
                <a:spcPct val="90000"/>
              </a:lnSpc>
              <a:buNone/>
            </a:pPr>
            <a:r>
              <a:rPr lang="en-US" sz="2800" dirty="0"/>
              <a:t>Short answer: No!</a:t>
            </a:r>
          </a:p>
          <a:p>
            <a:pPr marL="0" indent="0">
              <a:lnSpc>
                <a:spcPct val="90000"/>
              </a:lnSpc>
              <a:buNone/>
            </a:pPr>
            <a:r>
              <a:rPr lang="en-US" sz="1900" dirty="0"/>
              <a:t>Sort and file your work – it will save you time and headaches.</a:t>
            </a:r>
          </a:p>
          <a:p>
            <a:pPr marL="0" indent="0">
              <a:lnSpc>
                <a:spcPct val="90000"/>
              </a:lnSpc>
              <a:buNone/>
            </a:pPr>
            <a:r>
              <a:rPr lang="en-US" sz="1900" dirty="0"/>
              <a:t>Many records may only be important for a short time – transitory. </a:t>
            </a:r>
          </a:p>
          <a:p>
            <a:pPr lvl="1">
              <a:lnSpc>
                <a:spcPct val="90000"/>
              </a:lnSpc>
              <a:buFont typeface="Wingdings" panose="05000000000000000000" pitchFamily="2" charset="2"/>
              <a:buChar char="v"/>
            </a:pPr>
            <a:r>
              <a:rPr lang="en-US" sz="1600" dirty="0"/>
              <a:t>emails just for checking-in (I’m running late) (thanks for your help), </a:t>
            </a:r>
          </a:p>
          <a:p>
            <a:pPr lvl="1">
              <a:lnSpc>
                <a:spcPct val="90000"/>
              </a:lnSpc>
              <a:buFont typeface="Wingdings" panose="05000000000000000000" pitchFamily="2" charset="2"/>
              <a:buChar char="v"/>
            </a:pPr>
            <a:r>
              <a:rPr lang="en-US" sz="1600" dirty="0"/>
              <a:t>all-staff notices, </a:t>
            </a:r>
          </a:p>
          <a:p>
            <a:pPr lvl="1">
              <a:lnSpc>
                <a:spcPct val="90000"/>
              </a:lnSpc>
              <a:buFont typeface="Wingdings" panose="05000000000000000000" pitchFamily="2" charset="2"/>
              <a:buChar char="v"/>
            </a:pPr>
            <a:r>
              <a:rPr lang="en-US" sz="1600" dirty="0"/>
              <a:t>quick notes from a meeting,</a:t>
            </a:r>
          </a:p>
          <a:p>
            <a:pPr lvl="1">
              <a:lnSpc>
                <a:spcPct val="90000"/>
              </a:lnSpc>
              <a:buFont typeface="Wingdings" panose="05000000000000000000" pitchFamily="2" charset="2"/>
              <a:buChar char="v"/>
            </a:pPr>
            <a:r>
              <a:rPr lang="en-US" sz="1600" dirty="0"/>
              <a:t>print-outs from a meeting PowerPoint, </a:t>
            </a:r>
          </a:p>
          <a:p>
            <a:pPr lvl="1">
              <a:lnSpc>
                <a:spcPct val="90000"/>
              </a:lnSpc>
              <a:buFont typeface="Wingdings" panose="05000000000000000000" pitchFamily="2" charset="2"/>
              <a:buChar char="v"/>
            </a:pPr>
            <a:r>
              <a:rPr lang="en-US" sz="1600" dirty="0"/>
              <a:t>drafts (once you have the final product), etc. </a:t>
            </a:r>
          </a:p>
          <a:p>
            <a:pPr marL="0" indent="0">
              <a:lnSpc>
                <a:spcPct val="90000"/>
              </a:lnSpc>
              <a:buNone/>
            </a:pPr>
            <a:r>
              <a:rPr lang="en-US" sz="1900" dirty="0"/>
              <a:t> You can delete these records once their purpose is done.</a:t>
            </a:r>
          </a:p>
          <a:p>
            <a:pPr>
              <a:lnSpc>
                <a:spcPct val="90000"/>
              </a:lnSpc>
            </a:pPr>
            <a:endParaRPr lang="en-US" sz="1700" dirty="0"/>
          </a:p>
        </p:txBody>
      </p:sp>
    </p:spTree>
    <p:extLst>
      <p:ext uri="{BB962C8B-B14F-4D97-AF65-F5344CB8AC3E}">
        <p14:creationId xmlns:p14="http://schemas.microsoft.com/office/powerpoint/2010/main" val="442265015"/>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40FFD9-56E9-444C-91F0-4FDB311BFD4C}"/>
              </a:ext>
            </a:extLst>
          </p:cNvPr>
          <p:cNvPicPr>
            <a:picLocks noChangeAspect="1"/>
          </p:cNvPicPr>
          <p:nvPr/>
        </p:nvPicPr>
        <p:blipFill rotWithShape="1">
          <a:blip r:embed="rId2"/>
          <a:srcRect l="216" r="6" b="6"/>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5" name="Title 4">
            <a:extLst>
              <a:ext uri="{FF2B5EF4-FFF2-40B4-BE49-F238E27FC236}">
                <a16:creationId xmlns:a16="http://schemas.microsoft.com/office/drawing/2014/main" id="{AB6CDAE0-8201-400D-A6E1-9BEE5BE60343}"/>
              </a:ext>
            </a:extLst>
          </p:cNvPr>
          <p:cNvSpPr>
            <a:spLocks noGrp="1"/>
          </p:cNvSpPr>
          <p:nvPr>
            <p:ph type="title"/>
          </p:nvPr>
        </p:nvSpPr>
        <p:spPr/>
        <p:txBody>
          <a:bodyPr vert="horz" lIns="91440" tIns="45720" rIns="91440" bIns="45720" rtlCol="0" anchor="ctr">
            <a:normAutofit/>
          </a:bodyPr>
          <a:lstStyle/>
          <a:p>
            <a:r>
              <a:rPr lang="en-US" b="1" dirty="0"/>
              <a:t>What Should I Keep?</a:t>
            </a:r>
          </a:p>
        </p:txBody>
      </p:sp>
      <p:sp>
        <p:nvSpPr>
          <p:cNvPr id="4" name="TextBox 3">
            <a:extLst>
              <a:ext uri="{FF2B5EF4-FFF2-40B4-BE49-F238E27FC236}">
                <a16:creationId xmlns:a16="http://schemas.microsoft.com/office/drawing/2014/main" id="{285BA7B4-50AF-4CE1-866D-0ABDDC566171}"/>
              </a:ext>
            </a:extLst>
          </p:cNvPr>
          <p:cNvSpPr txBox="1"/>
          <p:nvPr/>
        </p:nvSpPr>
        <p:spPr>
          <a:xfrm>
            <a:off x="1295402" y="2556932"/>
            <a:ext cx="625686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Learn to know and identify important records that show government actions: projects, contracts, negotiations, investigations, etc. </a:t>
            </a:r>
          </a:p>
          <a:p>
            <a:pPr>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Retention Schedules define the length of time needed before you may either destroy a record or send it to State Archives.</a:t>
            </a:r>
          </a:p>
          <a:p>
            <a:pPr>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Look to your friendly Records Coordinator and/or Records Officer for help understanding the State Retention Schedules.  </a:t>
            </a:r>
          </a:p>
          <a:p>
            <a:pPr>
              <a:lnSpc>
                <a:spcPct val="90000"/>
              </a:lnSpc>
              <a:spcBef>
                <a:spcPct val="20000"/>
              </a:spcBef>
              <a:spcAft>
                <a:spcPts val="600"/>
              </a:spcAft>
              <a:buClr>
                <a:schemeClr val="accent1"/>
              </a:buClr>
              <a:buSzPct val="115000"/>
              <a:buFont typeface="Arial"/>
              <a:buChar char="•"/>
            </a:pPr>
            <a:r>
              <a:rPr lang="en-US" sz="2000" dirty="0">
                <a:solidFill>
                  <a:schemeClr val="tx1">
                    <a:lumMod val="85000"/>
                    <a:lumOff val="15000"/>
                  </a:schemeClr>
                </a:solidFill>
              </a:rPr>
              <a:t>If in doubt – Just ask us!</a:t>
            </a:r>
          </a:p>
        </p:txBody>
      </p:sp>
    </p:spTree>
    <p:extLst>
      <p:ext uri="{BB962C8B-B14F-4D97-AF65-F5344CB8AC3E}">
        <p14:creationId xmlns:p14="http://schemas.microsoft.com/office/powerpoint/2010/main" val="296901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0" name="Picture 3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3" name="Picture 4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5" name="Straight Connector 4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7" name="Rectangle 46">
            <a:extLst>
              <a:ext uri="{FF2B5EF4-FFF2-40B4-BE49-F238E27FC236}">
                <a16:creationId xmlns:a16="http://schemas.microsoft.com/office/drawing/2014/main" id="{06824FB2-0837-4FB5-BD83-F32303E59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6A90022-5417-4ECC-BC1A-3055E8A32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 name="Picture 6">
            <a:extLst>
              <a:ext uri="{FF2B5EF4-FFF2-40B4-BE49-F238E27FC236}">
                <a16:creationId xmlns:a16="http://schemas.microsoft.com/office/drawing/2014/main" id="{7A9BF79E-F1D9-4AA0-BE91-7CCBDC11F3BB}"/>
              </a:ext>
            </a:extLst>
          </p:cNvPr>
          <p:cNvPicPr>
            <a:picLocks noChangeAspect="1"/>
          </p:cNvPicPr>
          <p:nvPr/>
        </p:nvPicPr>
        <p:blipFill rotWithShape="1">
          <a:blip r:embed="rId5">
            <a:alphaModFix amt="25000"/>
          </a:blip>
          <a:srcRect t="8970" r="1" b="20908"/>
          <a:stretch/>
        </p:blipFill>
        <p:spPr>
          <a:xfrm>
            <a:off x="486138" y="486353"/>
            <a:ext cx="11227442" cy="5885080"/>
          </a:xfrm>
          <a:prstGeom prst="rect">
            <a:avLst/>
          </a:prstGeom>
        </p:spPr>
      </p:pic>
      <p:sp>
        <p:nvSpPr>
          <p:cNvPr id="51" name="Rectangle 50">
            <a:extLst>
              <a:ext uri="{FF2B5EF4-FFF2-40B4-BE49-F238E27FC236}">
                <a16:creationId xmlns:a16="http://schemas.microsoft.com/office/drawing/2014/main" id="{E60E9E22-B18F-41BA-B265-B5EC4E88A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2CBD87-0197-4383-A291-42B281636900}"/>
              </a:ext>
            </a:extLst>
          </p:cNvPr>
          <p:cNvSpPr>
            <a:spLocks noGrp="1"/>
          </p:cNvSpPr>
          <p:nvPr>
            <p:ph type="title" idx="4294967295"/>
          </p:nvPr>
        </p:nvSpPr>
        <p:spPr>
          <a:xfrm>
            <a:off x="1295402" y="982132"/>
            <a:ext cx="9601196" cy="1303867"/>
          </a:xfrm>
        </p:spPr>
        <p:txBody>
          <a:bodyPr vert="horz" lIns="91440" tIns="45720" rIns="91440" bIns="45720" rtlCol="0" anchor="ctr">
            <a:normAutofit/>
          </a:bodyPr>
          <a:lstStyle/>
          <a:p>
            <a:pPr>
              <a:lnSpc>
                <a:spcPct val="90000"/>
              </a:lnSpc>
            </a:pPr>
            <a:br>
              <a:rPr lang="en-US" sz="4100" dirty="0">
                <a:solidFill>
                  <a:schemeClr val="tx1"/>
                </a:solidFill>
              </a:rPr>
            </a:br>
            <a:r>
              <a:rPr lang="en-US" sz="4100" dirty="0">
                <a:solidFill>
                  <a:schemeClr val="tx1"/>
                </a:solidFill>
              </a:rPr>
              <a:t>		</a:t>
            </a:r>
          </a:p>
        </p:txBody>
      </p:sp>
      <p:cxnSp>
        <p:nvCxnSpPr>
          <p:cNvPr id="53" name="Straight Connector 52">
            <a:extLst>
              <a:ext uri="{FF2B5EF4-FFF2-40B4-BE49-F238E27FC236}">
                <a16:creationId xmlns:a16="http://schemas.microsoft.com/office/drawing/2014/main" id="{197422B7-70DC-4B4A-A29D-3FEFBC52F9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92D79AF-72D9-478B-8A4F-6B448B4ADBBC}"/>
              </a:ext>
            </a:extLst>
          </p:cNvPr>
          <p:cNvSpPr>
            <a:spLocks noGrp="1"/>
          </p:cNvSpPr>
          <p:nvPr>
            <p:ph idx="4294967295"/>
          </p:nvPr>
        </p:nvSpPr>
        <p:spPr>
          <a:xfrm>
            <a:off x="1295401" y="2556932"/>
            <a:ext cx="9601196" cy="3318936"/>
          </a:xfrm>
        </p:spPr>
        <p:txBody>
          <a:bodyPr vert="horz" lIns="91440" tIns="45720" rIns="91440" bIns="45720" rtlCol="0" anchor="t">
            <a:normAutofit/>
          </a:bodyPr>
          <a:lstStyle/>
          <a:p>
            <a:pPr algn="ctr"/>
            <a:r>
              <a:rPr lang="en-US" dirty="0">
                <a:solidFill>
                  <a:schemeClr val="tx1"/>
                </a:solidFill>
              </a:rPr>
              <a:t>Everything you do makes a record.</a:t>
            </a:r>
          </a:p>
          <a:p>
            <a:pPr algn="ctr"/>
            <a:r>
              <a:rPr lang="en-US" dirty="0">
                <a:solidFill>
                  <a:schemeClr val="tx1"/>
                </a:solidFill>
              </a:rPr>
              <a:t>What does a public records request looks like?</a:t>
            </a:r>
          </a:p>
          <a:p>
            <a:pPr algn="ctr"/>
            <a:r>
              <a:rPr lang="en-US" dirty="0">
                <a:solidFill>
                  <a:schemeClr val="tx1"/>
                </a:solidFill>
              </a:rPr>
              <a:t>Tell the Public Records Officer immediately.</a:t>
            </a:r>
          </a:p>
          <a:p>
            <a:pPr algn="ctr"/>
            <a:r>
              <a:rPr lang="en-US" dirty="0">
                <a:solidFill>
                  <a:schemeClr val="tx1"/>
                </a:solidFill>
              </a:rPr>
              <a:t>Take responsibility for your own records management.</a:t>
            </a:r>
          </a:p>
          <a:p>
            <a:pPr algn="ctr"/>
            <a:r>
              <a:rPr lang="en-US" dirty="0">
                <a:solidFill>
                  <a:schemeClr val="tx1"/>
                </a:solidFill>
              </a:rPr>
              <a:t>Provide the Public Records Officer with help if needed.</a:t>
            </a:r>
          </a:p>
        </p:txBody>
      </p:sp>
      <p:grpSp>
        <p:nvGrpSpPr>
          <p:cNvPr id="55" name="Group 54">
            <a:extLst>
              <a:ext uri="{FF2B5EF4-FFF2-40B4-BE49-F238E27FC236}">
                <a16:creationId xmlns:a16="http://schemas.microsoft.com/office/drawing/2014/main" id="{8BB24324-5A4E-4C42-935B-753C3E59F3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6762" y="2"/>
            <a:ext cx="658368" cy="6856213"/>
            <a:chOff x="5756762" y="2"/>
            <a:chExt cx="658368" cy="6856213"/>
          </a:xfrm>
        </p:grpSpPr>
        <p:sp useBgFill="1">
          <p:nvSpPr>
            <p:cNvPr id="56" name="Rounded Rectangle 24">
              <a:extLst>
                <a:ext uri="{FF2B5EF4-FFF2-40B4-BE49-F238E27FC236}">
                  <a16:creationId xmlns:a16="http://schemas.microsoft.com/office/drawing/2014/main" id="{08C64383-1D43-4B64-9FEE-83A353A01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426382"/>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F3794BD8-B07A-436C-ABAE-C8332F2EEC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sp useBgFill="1">
          <p:nvSpPr>
            <p:cNvPr id="58" name="Rounded Rectangle 26">
              <a:extLst>
                <a:ext uri="{FF2B5EF4-FFF2-40B4-BE49-F238E27FC236}">
                  <a16:creationId xmlns:a16="http://schemas.microsoft.com/office/drawing/2014/main" id="{67CC6EE7-19BF-4297-B8A8-674EEFDB9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63086" y="5769570"/>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F7B947B7-61FC-4697-BB5C-F6A89C4E68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Tree>
    <p:extLst>
      <p:ext uri="{BB962C8B-B14F-4D97-AF65-F5344CB8AC3E}">
        <p14:creationId xmlns:p14="http://schemas.microsoft.com/office/powerpoint/2010/main" val="2401083052"/>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912A8-B122-46C3-A287-90AB34BA76AC}"/>
              </a:ext>
            </a:extLst>
          </p:cNvPr>
          <p:cNvPicPr>
            <a:picLocks noChangeAspect="1"/>
          </p:cNvPicPr>
          <p:nvPr/>
        </p:nvPicPr>
        <p:blipFill rotWithShape="1">
          <a:blip r:embed="rId2"/>
          <a:srcRect l="12419" r="17477" b="-1"/>
          <a:stretch/>
        </p:blipFill>
        <p:spPr>
          <a:xfrm>
            <a:off x="8085026" y="2701180"/>
            <a:ext cx="2739728" cy="2852640"/>
          </a:xfrm>
          <a:prstGeom prst="rect">
            <a:avLst/>
          </a:prstGeom>
          <a:ln w="57150" cmpd="thickThin">
            <a:solidFill>
              <a:schemeClr val="tx1">
                <a:lumMod val="50000"/>
                <a:lumOff val="50000"/>
              </a:schemeClr>
            </a:solidFill>
            <a:miter lim="800000"/>
          </a:ln>
        </p:spPr>
      </p:pic>
      <p:sp>
        <p:nvSpPr>
          <p:cNvPr id="2" name="Title 1">
            <a:extLst>
              <a:ext uri="{FF2B5EF4-FFF2-40B4-BE49-F238E27FC236}">
                <a16:creationId xmlns:a16="http://schemas.microsoft.com/office/drawing/2014/main" id="{F460E406-5242-4578-9A19-A18517F56B4C}"/>
              </a:ext>
            </a:extLst>
          </p:cNvPr>
          <p:cNvSpPr>
            <a:spLocks noGrp="1"/>
          </p:cNvSpPr>
          <p:nvPr>
            <p:ph type="title"/>
          </p:nvPr>
        </p:nvSpPr>
        <p:spPr/>
        <p:txBody>
          <a:bodyPr>
            <a:normAutofit fontScale="90000"/>
          </a:bodyPr>
          <a:lstStyle/>
          <a:p>
            <a:pPr>
              <a:lnSpc>
                <a:spcPct val="90000"/>
              </a:lnSpc>
            </a:pPr>
            <a:r>
              <a:rPr lang="en-US" b="1"/>
              <a:t>WA State Public Records Act</a:t>
            </a:r>
            <a:br>
              <a:rPr lang="en-US" b="1"/>
            </a:br>
            <a:r>
              <a:rPr lang="en-US" b="1"/>
              <a:t>RCW 42.56</a:t>
            </a:r>
          </a:p>
        </p:txBody>
      </p:sp>
      <p:sp>
        <p:nvSpPr>
          <p:cNvPr id="3" name="Content Placeholder 2">
            <a:extLst>
              <a:ext uri="{FF2B5EF4-FFF2-40B4-BE49-F238E27FC236}">
                <a16:creationId xmlns:a16="http://schemas.microsoft.com/office/drawing/2014/main" id="{936EEACE-1070-4A95-AFCC-6A2F0B0CA05B}"/>
              </a:ext>
            </a:extLst>
          </p:cNvPr>
          <p:cNvSpPr>
            <a:spLocks noGrp="1"/>
          </p:cNvSpPr>
          <p:nvPr>
            <p:ph idx="1"/>
          </p:nvPr>
        </p:nvSpPr>
        <p:spPr>
          <a:xfrm>
            <a:off x="1233258" y="2556932"/>
            <a:ext cx="6256866" cy="3318936"/>
          </a:xfrm>
        </p:spPr>
        <p:txBody>
          <a:bodyPr>
            <a:normAutofit/>
          </a:bodyPr>
          <a:lstStyle/>
          <a:p>
            <a:pPr>
              <a:buNone/>
            </a:pPr>
            <a:r>
              <a:rPr lang="en-US" dirty="0">
                <a:cs typeface="Arial" pitchFamily="34" charset="0"/>
              </a:rPr>
              <a:t>State law which requires all agencies to:</a:t>
            </a:r>
          </a:p>
          <a:p>
            <a:pPr>
              <a:buFont typeface="Wingdings" pitchFamily="2" charset="2"/>
              <a:buChar char="Ø"/>
            </a:pPr>
            <a:r>
              <a:rPr lang="en-US" dirty="0">
                <a:cs typeface="Arial" pitchFamily="34" charset="0"/>
              </a:rPr>
              <a:t>Respond within 5 business days </a:t>
            </a:r>
          </a:p>
          <a:p>
            <a:pPr lvl="1">
              <a:buFont typeface="Wingdings" pitchFamily="2" charset="2"/>
              <a:buChar char="Ø"/>
            </a:pPr>
            <a:r>
              <a:rPr lang="en-US" dirty="0">
                <a:cs typeface="Arial" pitchFamily="34" charset="0"/>
              </a:rPr>
              <a:t>(Starts the day after a request comes in)</a:t>
            </a:r>
          </a:p>
          <a:p>
            <a:pPr>
              <a:buFont typeface="Wingdings" pitchFamily="2" charset="2"/>
              <a:buChar char="Ø"/>
            </a:pPr>
            <a:r>
              <a:rPr lang="en-US" dirty="0">
                <a:cs typeface="Arial" pitchFamily="34" charset="0"/>
              </a:rPr>
              <a:t>Make agency records available to the public</a:t>
            </a:r>
          </a:p>
          <a:p>
            <a:pPr>
              <a:buFont typeface="Wingdings" pitchFamily="2" charset="2"/>
              <a:buChar char="Ø"/>
            </a:pPr>
            <a:r>
              <a:rPr lang="en-US" dirty="0">
                <a:cs typeface="Arial" pitchFamily="34" charset="0"/>
              </a:rPr>
              <a:t>Leans towards transparency</a:t>
            </a:r>
          </a:p>
          <a:p>
            <a:pPr>
              <a:buFont typeface="Wingdings" pitchFamily="2" charset="2"/>
              <a:buChar char="Ø"/>
            </a:pPr>
            <a:r>
              <a:rPr lang="en-US" dirty="0">
                <a:cs typeface="Arial" pitchFamily="34" charset="0"/>
              </a:rPr>
              <a:t>Provide the </a:t>
            </a:r>
            <a:r>
              <a:rPr lang="en-US" i="1" u="sng" dirty="0">
                <a:cs typeface="Arial" pitchFamily="34" charset="0"/>
              </a:rPr>
              <a:t>fullest</a:t>
            </a:r>
            <a:r>
              <a:rPr lang="en-US" dirty="0">
                <a:cs typeface="Arial" pitchFamily="34" charset="0"/>
              </a:rPr>
              <a:t> assistance to requestors</a:t>
            </a:r>
          </a:p>
          <a:p>
            <a:pPr marL="0" indent="0">
              <a:buNone/>
            </a:pPr>
            <a:endParaRPr lang="en-US" dirty="0">
              <a:cs typeface="Arial" pitchFamily="34" charset="0"/>
            </a:endParaRPr>
          </a:p>
          <a:p>
            <a:endParaRPr lang="en-US" dirty="0"/>
          </a:p>
        </p:txBody>
      </p:sp>
    </p:spTree>
    <p:extLst>
      <p:ext uri="{BB962C8B-B14F-4D97-AF65-F5344CB8AC3E}">
        <p14:creationId xmlns:p14="http://schemas.microsoft.com/office/powerpoint/2010/main" val="429200209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2606-D1A8-4B9B-9D00-2197F738E005}"/>
              </a:ext>
            </a:extLst>
          </p:cNvPr>
          <p:cNvSpPr>
            <a:spLocks noGrp="1"/>
          </p:cNvSpPr>
          <p:nvPr>
            <p:ph type="title"/>
          </p:nvPr>
        </p:nvSpPr>
        <p:spPr>
          <a:xfrm>
            <a:off x="1295402" y="982132"/>
            <a:ext cx="9601196" cy="1303867"/>
          </a:xfrm>
        </p:spPr>
        <p:txBody>
          <a:bodyPr>
            <a:normAutofit/>
          </a:bodyPr>
          <a:lstStyle/>
          <a:p>
            <a:r>
              <a:rPr lang="en-US" b="1" dirty="0">
                <a:solidFill>
                  <a:srgbClr val="C00000"/>
                </a:solidFill>
              </a:rPr>
              <a:t>RCW 42.56</a:t>
            </a:r>
          </a:p>
        </p:txBody>
      </p:sp>
      <p:sp>
        <p:nvSpPr>
          <p:cNvPr id="3" name="Content Placeholder 2">
            <a:extLst>
              <a:ext uri="{FF2B5EF4-FFF2-40B4-BE49-F238E27FC236}">
                <a16:creationId xmlns:a16="http://schemas.microsoft.com/office/drawing/2014/main" id="{5A2B8724-2244-4352-A582-CF347ED1BB84}"/>
              </a:ext>
            </a:extLst>
          </p:cNvPr>
          <p:cNvSpPr>
            <a:spLocks noGrp="1"/>
          </p:cNvSpPr>
          <p:nvPr>
            <p:ph idx="1"/>
          </p:nvPr>
        </p:nvSpPr>
        <p:spPr>
          <a:xfrm>
            <a:off x="1295401" y="2556932"/>
            <a:ext cx="9821777" cy="3615306"/>
          </a:xfrm>
        </p:spPr>
        <p:txBody>
          <a:bodyPr>
            <a:normAutofit/>
          </a:bodyPr>
          <a:lstStyle/>
          <a:p>
            <a:pPr>
              <a:lnSpc>
                <a:spcPct val="90000"/>
              </a:lnSpc>
            </a:pPr>
            <a:r>
              <a:rPr lang="en-US" sz="1700" dirty="0"/>
              <a:t>Within 5 Business Days ALL public agencies (local, state, education) must respond to a request by choosing one of:</a:t>
            </a:r>
          </a:p>
          <a:p>
            <a:pPr>
              <a:lnSpc>
                <a:spcPct val="90000"/>
              </a:lnSpc>
            </a:pPr>
            <a:r>
              <a:rPr lang="en-US" sz="1700" dirty="0"/>
              <a:t>(a) </a:t>
            </a:r>
            <a:r>
              <a:rPr lang="en-US" sz="1700" b="1" dirty="0"/>
              <a:t>Providing the record</a:t>
            </a:r>
            <a:r>
              <a:rPr lang="en-US" sz="1700" dirty="0"/>
              <a:t>;</a:t>
            </a:r>
          </a:p>
          <a:p>
            <a:pPr>
              <a:lnSpc>
                <a:spcPct val="90000"/>
              </a:lnSpc>
            </a:pPr>
            <a:r>
              <a:rPr lang="en-US" sz="1700" dirty="0"/>
              <a:t>(b) Providing an internet address and </a:t>
            </a:r>
            <a:r>
              <a:rPr lang="en-US" sz="1700" b="1" dirty="0"/>
              <a:t>link on the agency's web site </a:t>
            </a:r>
            <a:r>
              <a:rPr lang="en-US" sz="1700" dirty="0"/>
              <a:t>to the specific records requested, except that if the requester notifies the agency that he or she cannot access the records through the internet, then the agency must provide copies of the record or allow the requester to view copies using an agency computer;</a:t>
            </a:r>
          </a:p>
          <a:p>
            <a:pPr>
              <a:lnSpc>
                <a:spcPct val="90000"/>
              </a:lnSpc>
            </a:pPr>
            <a:r>
              <a:rPr lang="en-US" sz="1700" dirty="0"/>
              <a:t>(c) Acknowledging that the agency, has received the request and </a:t>
            </a:r>
            <a:r>
              <a:rPr lang="en-US" sz="1700" b="1" dirty="0"/>
              <a:t>providing a reasonable estimate of the time </a:t>
            </a:r>
            <a:r>
              <a:rPr lang="en-US" sz="1700" dirty="0"/>
              <a:t>the agency, will require to respond to the request; - See Case Law! Respond with a date of </a:t>
            </a:r>
            <a:r>
              <a:rPr lang="en-US" sz="1700" b="1" u="sng" dirty="0"/>
              <a:t>Installment.</a:t>
            </a:r>
          </a:p>
          <a:p>
            <a:pPr>
              <a:lnSpc>
                <a:spcPct val="90000"/>
              </a:lnSpc>
            </a:pPr>
            <a:r>
              <a:rPr lang="en-US" sz="1700" dirty="0"/>
              <a:t>(d) Acknowledging that the agency, has received the request and </a:t>
            </a:r>
            <a:r>
              <a:rPr lang="en-US" sz="1700" b="1" dirty="0"/>
              <a:t>asking the requestor to provide clarification </a:t>
            </a:r>
            <a:r>
              <a:rPr lang="en-US" sz="1700" dirty="0"/>
              <a:t>for a request that is unclear, and providing, a reasonable estimate of the time the agency, will require to respond to the request if it is not clarified; or</a:t>
            </a:r>
          </a:p>
          <a:p>
            <a:pPr>
              <a:lnSpc>
                <a:spcPct val="90000"/>
              </a:lnSpc>
            </a:pPr>
            <a:r>
              <a:rPr lang="en-US" sz="1700" dirty="0"/>
              <a:t>(e) </a:t>
            </a:r>
            <a:r>
              <a:rPr lang="en-US" sz="1700" b="1" dirty="0"/>
              <a:t>Denying</a:t>
            </a:r>
            <a:r>
              <a:rPr lang="en-US" sz="1700" dirty="0"/>
              <a:t> the public record request.</a:t>
            </a:r>
          </a:p>
          <a:p>
            <a:pPr>
              <a:lnSpc>
                <a:spcPct val="90000"/>
              </a:lnSpc>
            </a:pPr>
            <a:endParaRPr lang="en-US" sz="1300" dirty="0"/>
          </a:p>
          <a:p>
            <a:pPr>
              <a:lnSpc>
                <a:spcPct val="90000"/>
              </a:lnSpc>
            </a:pPr>
            <a:endParaRPr lang="en-US" sz="1300" dirty="0"/>
          </a:p>
          <a:p>
            <a:pPr>
              <a:lnSpc>
                <a:spcPct val="90000"/>
              </a:lnSpc>
            </a:pPr>
            <a:endParaRPr lang="en-US" sz="1300" dirty="0"/>
          </a:p>
        </p:txBody>
      </p:sp>
      <p:pic>
        <p:nvPicPr>
          <p:cNvPr id="1027" name="Picture 3" descr="Image result for rule clip art">
            <a:hlinkClick r:id="rId3"/>
            <a:extLst>
              <a:ext uri="{FF2B5EF4-FFF2-40B4-BE49-F238E27FC236}">
                <a16:creationId xmlns:a16="http://schemas.microsoft.com/office/drawing/2014/main" id="{D76C7FF9-CEFF-4509-B5A8-3FE5CED775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51" r="1" b="1"/>
          <a:stretch/>
        </p:blipFill>
        <p:spPr bwMode="auto">
          <a:xfrm>
            <a:off x="8522172" y="685761"/>
            <a:ext cx="2258124" cy="1650687"/>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5" name="Picture 3" descr="Image result for rule clip art">
            <a:hlinkClick r:id="rId3"/>
            <a:extLst>
              <a:ext uri="{FF2B5EF4-FFF2-40B4-BE49-F238E27FC236}">
                <a16:creationId xmlns:a16="http://schemas.microsoft.com/office/drawing/2014/main" id="{671B2493-89AB-49A3-9C4C-2D159DD1FE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51" r="1" b="1"/>
          <a:stretch/>
        </p:blipFill>
        <p:spPr bwMode="auto">
          <a:xfrm>
            <a:off x="1732343" y="670959"/>
            <a:ext cx="2258126" cy="1650688"/>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41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B9D86-7C10-4661-BF5B-D11E80A17CDE}"/>
              </a:ext>
            </a:extLst>
          </p:cNvPr>
          <p:cNvPicPr>
            <a:picLocks noChangeAspect="1"/>
          </p:cNvPicPr>
          <p:nvPr/>
        </p:nvPicPr>
        <p:blipFill rotWithShape="1">
          <a:blip r:embed="rId2"/>
          <a:srcRect t="4395" b="8322"/>
          <a:stretch/>
        </p:blipFill>
        <p:spPr>
          <a:xfrm>
            <a:off x="1412683" y="1410208"/>
            <a:ext cx="5278777" cy="3858780"/>
          </a:xfrm>
          <a:prstGeom prst="rect">
            <a:avLst/>
          </a:prstGeom>
        </p:spPr>
      </p:pic>
      <p:sp>
        <p:nvSpPr>
          <p:cNvPr id="7" name="Title 6">
            <a:extLst>
              <a:ext uri="{FF2B5EF4-FFF2-40B4-BE49-F238E27FC236}">
                <a16:creationId xmlns:a16="http://schemas.microsoft.com/office/drawing/2014/main" id="{BB06A926-1A30-4AC2-BBFD-1C9AD0607218}"/>
              </a:ext>
            </a:extLst>
          </p:cNvPr>
          <p:cNvSpPr>
            <a:spLocks noGrp="1"/>
          </p:cNvSpPr>
          <p:nvPr>
            <p:ph type="title"/>
          </p:nvPr>
        </p:nvSpPr>
        <p:spPr>
          <a:xfrm>
            <a:off x="7535825" y="982132"/>
            <a:ext cx="3360772" cy="1303867"/>
          </a:xfrm>
        </p:spPr>
        <p:txBody>
          <a:bodyPr>
            <a:normAutofit/>
          </a:bodyPr>
          <a:lstStyle/>
          <a:p>
            <a:pPr>
              <a:lnSpc>
                <a:spcPct val="90000"/>
              </a:lnSpc>
            </a:pPr>
            <a:r>
              <a:rPr lang="en-US" sz="3400" b="1" i="1"/>
              <a:t>What</a:t>
            </a:r>
            <a:r>
              <a:rPr lang="en-US" sz="3400" b="1"/>
              <a:t> is a public record???</a:t>
            </a:r>
          </a:p>
        </p:txBody>
      </p:sp>
      <p:sp>
        <p:nvSpPr>
          <p:cNvPr id="8" name="Content Placeholder 7">
            <a:extLst>
              <a:ext uri="{FF2B5EF4-FFF2-40B4-BE49-F238E27FC236}">
                <a16:creationId xmlns:a16="http://schemas.microsoft.com/office/drawing/2014/main" id="{7CD7AB6E-917D-4C35-ABF7-696571183784}"/>
              </a:ext>
            </a:extLst>
          </p:cNvPr>
          <p:cNvSpPr>
            <a:spLocks noGrp="1"/>
          </p:cNvSpPr>
          <p:nvPr>
            <p:ph idx="1"/>
          </p:nvPr>
        </p:nvSpPr>
        <p:spPr>
          <a:xfrm>
            <a:off x="7535824" y="2556932"/>
            <a:ext cx="3360771" cy="3318936"/>
          </a:xfrm>
        </p:spPr>
        <p:txBody>
          <a:bodyPr>
            <a:normAutofit/>
          </a:bodyPr>
          <a:lstStyle/>
          <a:p>
            <a:pPr>
              <a:lnSpc>
                <a:spcPct val="90000"/>
              </a:lnSpc>
            </a:pPr>
            <a:r>
              <a:rPr lang="en-US" sz="1900"/>
              <a:t>Simple definition: </a:t>
            </a:r>
          </a:p>
          <a:p>
            <a:pPr>
              <a:lnSpc>
                <a:spcPct val="90000"/>
              </a:lnSpc>
            </a:pPr>
            <a:r>
              <a:rPr lang="en-US" sz="1900" b="1" i="1"/>
              <a:t>All</a:t>
            </a:r>
            <a:r>
              <a:rPr lang="en-US" sz="1900" b="1"/>
              <a:t> </a:t>
            </a:r>
            <a:r>
              <a:rPr lang="en-US" sz="1900"/>
              <a:t>documents/recordings/notes/files/databases/videos/text messages/pdfs./maps/calendars/emails/etc. that an agency creates, uses, accesses, maintains, complies, references, reports, etc.</a:t>
            </a:r>
          </a:p>
          <a:p>
            <a:pPr>
              <a:lnSpc>
                <a:spcPct val="90000"/>
              </a:lnSpc>
            </a:pPr>
            <a:r>
              <a:rPr lang="en-US" sz="1900"/>
              <a:t>Essentially anything you do in your job creates a record.</a:t>
            </a:r>
          </a:p>
        </p:txBody>
      </p:sp>
    </p:spTree>
    <p:extLst>
      <p:ext uri="{BB962C8B-B14F-4D97-AF65-F5344CB8AC3E}">
        <p14:creationId xmlns:p14="http://schemas.microsoft.com/office/powerpoint/2010/main" val="1813933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9F2443-DD0F-4A1A-95D9-3D09C9910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257BDEF-8960-4E5E-9B66-CEEB747D3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C8A46F2A-9E4B-42CA-B21B-02B8F1CE2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1D4EEE37-BD4C-4C81-8E23-9CC54C601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6F6738F9-407F-4CCC-9E6B-664630347C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19B46B5B-E34C-4AF4-AA00-36264B455E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5B793BD7-103A-4442-ABA4-566F5AB110BB}"/>
              </a:ext>
            </a:extLst>
          </p:cNvPr>
          <p:cNvSpPr>
            <a:spLocks noGrp="1"/>
          </p:cNvSpPr>
          <p:nvPr>
            <p:ph type="title"/>
          </p:nvPr>
        </p:nvSpPr>
        <p:spPr>
          <a:xfrm>
            <a:off x="4626508" y="982132"/>
            <a:ext cx="6270090" cy="1303867"/>
          </a:xfrm>
        </p:spPr>
        <p:txBody>
          <a:bodyPr>
            <a:normAutofit/>
          </a:bodyPr>
          <a:lstStyle/>
          <a:p>
            <a:pPr>
              <a:lnSpc>
                <a:spcPct val="90000"/>
              </a:lnSpc>
            </a:pPr>
            <a:r>
              <a:rPr lang="en-US" sz="4100" b="1" dirty="0"/>
              <a:t>What is a Public Records Request???</a:t>
            </a:r>
          </a:p>
        </p:txBody>
      </p:sp>
      <p:sp>
        <p:nvSpPr>
          <p:cNvPr id="18" name="Rectangle 17">
            <a:extLst>
              <a:ext uri="{FF2B5EF4-FFF2-40B4-BE49-F238E27FC236}">
                <a16:creationId xmlns:a16="http://schemas.microsoft.com/office/drawing/2014/main" id="{0D505DEE-DDD0-497D-BE32-EC510B88E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automatically generated">
            <a:extLst>
              <a:ext uri="{FF2B5EF4-FFF2-40B4-BE49-F238E27FC236}">
                <a16:creationId xmlns:a16="http://schemas.microsoft.com/office/drawing/2014/main" id="{678A7666-6D8D-423D-B3D2-7524F3D03924}"/>
              </a:ext>
            </a:extLst>
          </p:cNvPr>
          <p:cNvPicPr>
            <a:picLocks noChangeAspect="1"/>
          </p:cNvPicPr>
          <p:nvPr/>
        </p:nvPicPr>
        <p:blipFill>
          <a:blip r:embed="rId5"/>
          <a:stretch>
            <a:fillRect/>
          </a:stretch>
        </p:blipFill>
        <p:spPr>
          <a:xfrm>
            <a:off x="1547655" y="1255007"/>
            <a:ext cx="2162362" cy="2113709"/>
          </a:xfrm>
          <a:prstGeom prst="rect">
            <a:avLst/>
          </a:prstGeom>
        </p:spPr>
      </p:pic>
      <p:cxnSp>
        <p:nvCxnSpPr>
          <p:cNvPr id="20" name="Straight Connector 19">
            <a:extLst>
              <a:ext uri="{FF2B5EF4-FFF2-40B4-BE49-F238E27FC236}">
                <a16:creationId xmlns:a16="http://schemas.microsoft.com/office/drawing/2014/main" id="{8FC07C82-4DEC-4196-AD7A-1CF3901488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668C9496-2F48-4023-9373-3A3B293050CF}"/>
              </a:ext>
            </a:extLst>
          </p:cNvPr>
          <p:cNvPicPr>
            <a:picLocks noChangeAspect="1"/>
          </p:cNvPicPr>
          <p:nvPr/>
        </p:nvPicPr>
        <p:blipFill>
          <a:blip r:embed="rId6"/>
          <a:stretch>
            <a:fillRect/>
          </a:stretch>
        </p:blipFill>
        <p:spPr>
          <a:xfrm>
            <a:off x="1257236" y="3533309"/>
            <a:ext cx="2743200" cy="870966"/>
          </a:xfrm>
          <a:prstGeom prst="rect">
            <a:avLst/>
          </a:prstGeom>
        </p:spPr>
      </p:pic>
      <p:sp>
        <p:nvSpPr>
          <p:cNvPr id="3" name="Content Placeholder 2">
            <a:extLst>
              <a:ext uri="{FF2B5EF4-FFF2-40B4-BE49-F238E27FC236}">
                <a16:creationId xmlns:a16="http://schemas.microsoft.com/office/drawing/2014/main" id="{A9733F61-6C64-4E94-A70D-BAB3FB07E41A}"/>
              </a:ext>
            </a:extLst>
          </p:cNvPr>
          <p:cNvSpPr>
            <a:spLocks noGrp="1"/>
          </p:cNvSpPr>
          <p:nvPr>
            <p:ph idx="1"/>
          </p:nvPr>
        </p:nvSpPr>
        <p:spPr>
          <a:xfrm>
            <a:off x="4631496" y="2556932"/>
            <a:ext cx="6260114" cy="3318936"/>
          </a:xfrm>
        </p:spPr>
        <p:txBody>
          <a:bodyPr>
            <a:normAutofit fontScale="85000" lnSpcReduction="20000"/>
          </a:bodyPr>
          <a:lstStyle/>
          <a:p>
            <a:pPr>
              <a:lnSpc>
                <a:spcPct val="90000"/>
              </a:lnSpc>
            </a:pPr>
            <a:r>
              <a:rPr lang="en-US" sz="1900" b="1" dirty="0">
                <a:solidFill>
                  <a:schemeClr val="accent2">
                    <a:lumMod val="75000"/>
                  </a:schemeClr>
                </a:solidFill>
              </a:rPr>
              <a:t>Question: </a:t>
            </a:r>
          </a:p>
          <a:p>
            <a:pPr lvl="3">
              <a:lnSpc>
                <a:spcPct val="90000"/>
              </a:lnSpc>
            </a:pPr>
            <a:r>
              <a:rPr lang="en-US" sz="1900" dirty="0">
                <a:solidFill>
                  <a:schemeClr val="accent2">
                    <a:lumMod val="75000"/>
                  </a:schemeClr>
                </a:solidFill>
              </a:rPr>
              <a:t>How many counties had active fires on August 13, 2017?</a:t>
            </a:r>
          </a:p>
          <a:p>
            <a:pPr lvl="3">
              <a:lnSpc>
                <a:spcPct val="90000"/>
              </a:lnSpc>
            </a:pPr>
            <a:r>
              <a:rPr lang="en-US" sz="1900" dirty="0">
                <a:solidFill>
                  <a:schemeClr val="accent2">
                    <a:lumMod val="75000"/>
                  </a:schemeClr>
                </a:solidFill>
              </a:rPr>
              <a:t>How many kids are enrolled at WYA this year?</a:t>
            </a:r>
          </a:p>
          <a:p>
            <a:pPr lvl="3">
              <a:lnSpc>
                <a:spcPct val="90000"/>
              </a:lnSpc>
            </a:pPr>
            <a:r>
              <a:rPr lang="en-US" sz="1900" dirty="0">
                <a:solidFill>
                  <a:schemeClr val="accent2">
                    <a:lumMod val="75000"/>
                  </a:schemeClr>
                </a:solidFill>
              </a:rPr>
              <a:t>I’d like to verify if Comcast submitted a bid for the GS-005-08 RFP. </a:t>
            </a:r>
          </a:p>
          <a:p>
            <a:pPr lvl="3">
              <a:lnSpc>
                <a:spcPct val="90000"/>
              </a:lnSpc>
            </a:pPr>
            <a:r>
              <a:rPr lang="en-US" sz="1900" dirty="0">
                <a:solidFill>
                  <a:schemeClr val="accent2">
                    <a:lumMod val="75000"/>
                  </a:schemeClr>
                </a:solidFill>
              </a:rPr>
              <a:t>Where can I request funding information? </a:t>
            </a:r>
          </a:p>
          <a:p>
            <a:pPr>
              <a:lnSpc>
                <a:spcPct val="90000"/>
              </a:lnSpc>
            </a:pPr>
            <a:r>
              <a:rPr lang="en-US" sz="1600" b="1" dirty="0"/>
              <a:t>REQUEST</a:t>
            </a:r>
            <a:r>
              <a:rPr lang="en-US" sz="1600" dirty="0"/>
              <a:t>: </a:t>
            </a:r>
          </a:p>
          <a:p>
            <a:pPr>
              <a:lnSpc>
                <a:spcPct val="90000"/>
              </a:lnSpc>
            </a:pPr>
            <a:r>
              <a:rPr lang="en-US" sz="1600" dirty="0"/>
              <a:t>I would like </a:t>
            </a:r>
            <a:r>
              <a:rPr lang="en-US" sz="1600" b="1" u="sng" dirty="0"/>
              <a:t>a copy of </a:t>
            </a:r>
            <a:r>
              <a:rPr lang="en-US" sz="1600" dirty="0"/>
              <a:t>the most recent report on the WMD Budget projections.</a:t>
            </a:r>
          </a:p>
          <a:p>
            <a:pPr>
              <a:lnSpc>
                <a:spcPct val="90000"/>
              </a:lnSpc>
            </a:pPr>
            <a:r>
              <a:rPr lang="en-US" sz="1600" b="1" u="sng" dirty="0"/>
              <a:t>I’m looking for all emails </a:t>
            </a:r>
            <a:r>
              <a:rPr lang="en-US" sz="1600" dirty="0"/>
              <a:t>to or from Mike </a:t>
            </a:r>
            <a:r>
              <a:rPr lang="en-US" sz="1600" dirty="0" err="1"/>
              <a:t>Strover</a:t>
            </a:r>
            <a:r>
              <a:rPr lang="en-US" sz="1600" dirty="0"/>
              <a:t> in the last 6 months. </a:t>
            </a:r>
          </a:p>
          <a:p>
            <a:pPr>
              <a:lnSpc>
                <a:spcPct val="90000"/>
              </a:lnSpc>
            </a:pPr>
            <a:r>
              <a:rPr lang="en-US" sz="1600" b="1" u="sng" dirty="0"/>
              <a:t>Send me all funding requests</a:t>
            </a:r>
            <a:r>
              <a:rPr lang="en-US" sz="1600" u="sng" dirty="0"/>
              <a:t> </a:t>
            </a:r>
            <a:r>
              <a:rPr lang="en-US" sz="1600" dirty="0"/>
              <a:t>regarding the Diamond Creek Fire from 7/1/2017 to 7/31/2017.</a:t>
            </a:r>
          </a:p>
          <a:p>
            <a:pPr>
              <a:lnSpc>
                <a:spcPct val="90000"/>
              </a:lnSpc>
            </a:pPr>
            <a:r>
              <a:rPr lang="en-US" sz="1600" u="sng" dirty="0"/>
              <a:t>I </a:t>
            </a:r>
            <a:r>
              <a:rPr lang="en-US" sz="1600" b="1" u="sng" dirty="0"/>
              <a:t>want all the applications </a:t>
            </a:r>
            <a:r>
              <a:rPr lang="en-US" sz="1600" dirty="0"/>
              <a:t>and scoring for the Maintenance Mechanic position posted 5/1/2014. </a:t>
            </a:r>
          </a:p>
        </p:txBody>
      </p:sp>
    </p:spTree>
    <p:extLst>
      <p:ext uri="{BB962C8B-B14F-4D97-AF65-F5344CB8AC3E}">
        <p14:creationId xmlns:p14="http://schemas.microsoft.com/office/powerpoint/2010/main" val="387150784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8B4E6B-FF3C-4EE9-A93B-86C5F24A6887}"/>
              </a:ext>
            </a:extLst>
          </p:cNvPr>
          <p:cNvPicPr>
            <a:picLocks noChangeAspect="1"/>
          </p:cNvPicPr>
          <p:nvPr/>
        </p:nvPicPr>
        <p:blipFill>
          <a:blip r:embed="rId2"/>
          <a:stretch>
            <a:fillRect/>
          </a:stretch>
        </p:blipFill>
        <p:spPr>
          <a:xfrm>
            <a:off x="6312311" y="4210970"/>
            <a:ext cx="2254703" cy="730523"/>
          </a:xfrm>
          <a:prstGeom prst="rect">
            <a:avLst/>
          </a:prstGeom>
        </p:spPr>
      </p:pic>
      <p:pic>
        <p:nvPicPr>
          <p:cNvPr id="3" name="Picture 2">
            <a:extLst>
              <a:ext uri="{FF2B5EF4-FFF2-40B4-BE49-F238E27FC236}">
                <a16:creationId xmlns:a16="http://schemas.microsoft.com/office/drawing/2014/main" id="{B3FDB5BA-E424-4018-8117-B0A72C4A46FE}"/>
              </a:ext>
            </a:extLst>
          </p:cNvPr>
          <p:cNvPicPr>
            <a:picLocks noChangeAspect="1"/>
          </p:cNvPicPr>
          <p:nvPr/>
        </p:nvPicPr>
        <p:blipFill rotWithShape="1">
          <a:blip r:embed="rId3"/>
          <a:srcRect/>
          <a:stretch/>
        </p:blipFill>
        <p:spPr>
          <a:xfrm>
            <a:off x="6312185" y="1516379"/>
            <a:ext cx="2254829" cy="1605957"/>
          </a:xfrm>
          <a:prstGeom prst="rect">
            <a:avLst/>
          </a:prstGeom>
        </p:spPr>
      </p:pic>
      <p:pic>
        <p:nvPicPr>
          <p:cNvPr id="6" name="Picture 5">
            <a:extLst>
              <a:ext uri="{FF2B5EF4-FFF2-40B4-BE49-F238E27FC236}">
                <a16:creationId xmlns:a16="http://schemas.microsoft.com/office/drawing/2014/main" id="{85171E80-AC92-4419-A136-50313763B50E}"/>
              </a:ext>
            </a:extLst>
          </p:cNvPr>
          <p:cNvPicPr>
            <a:picLocks noChangeAspect="1"/>
          </p:cNvPicPr>
          <p:nvPr/>
        </p:nvPicPr>
        <p:blipFill rotWithShape="1">
          <a:blip r:embed="rId4"/>
          <a:srcRect/>
          <a:stretch/>
        </p:blipFill>
        <p:spPr>
          <a:xfrm>
            <a:off x="8724859" y="2314623"/>
            <a:ext cx="2254829" cy="2254829"/>
          </a:xfrm>
          <a:prstGeom prst="rect">
            <a:avLst/>
          </a:prstGeom>
        </p:spPr>
      </p:pic>
      <p:sp>
        <p:nvSpPr>
          <p:cNvPr id="2" name="Title 1">
            <a:extLst>
              <a:ext uri="{FF2B5EF4-FFF2-40B4-BE49-F238E27FC236}">
                <a16:creationId xmlns:a16="http://schemas.microsoft.com/office/drawing/2014/main" id="{07312BDB-8E16-4788-890C-2B2232E61FC2}"/>
              </a:ext>
            </a:extLst>
          </p:cNvPr>
          <p:cNvSpPr>
            <a:spLocks noGrp="1"/>
          </p:cNvSpPr>
          <p:nvPr>
            <p:ph type="title"/>
          </p:nvPr>
        </p:nvSpPr>
        <p:spPr>
          <a:xfrm>
            <a:off x="1170564" y="982132"/>
            <a:ext cx="4667015" cy="1303867"/>
          </a:xfrm>
        </p:spPr>
        <p:txBody>
          <a:bodyPr vert="horz" lIns="91440" tIns="45720" rIns="91440" bIns="45720" rtlCol="0" anchor="ctr">
            <a:normAutofit/>
          </a:bodyPr>
          <a:lstStyle/>
          <a:p>
            <a:pPr>
              <a:lnSpc>
                <a:spcPct val="90000"/>
              </a:lnSpc>
            </a:pPr>
            <a:r>
              <a:rPr lang="en-US" sz="3400" b="1"/>
              <a:t>It’s Not a Request if… </a:t>
            </a:r>
            <a:br>
              <a:rPr lang="en-US" sz="3400"/>
            </a:br>
            <a:endParaRPr lang="en-US" sz="3400"/>
          </a:p>
        </p:txBody>
      </p:sp>
      <p:sp>
        <p:nvSpPr>
          <p:cNvPr id="4" name="TextBox 3">
            <a:extLst>
              <a:ext uri="{FF2B5EF4-FFF2-40B4-BE49-F238E27FC236}">
                <a16:creationId xmlns:a16="http://schemas.microsoft.com/office/drawing/2014/main" id="{9C13192B-CDF8-47CD-AF43-F9295EBAFBA2}"/>
              </a:ext>
            </a:extLst>
          </p:cNvPr>
          <p:cNvSpPr txBox="1"/>
          <p:nvPr/>
        </p:nvSpPr>
        <p:spPr>
          <a:xfrm>
            <a:off x="1167385" y="2556932"/>
            <a:ext cx="4673373" cy="3318936"/>
          </a:xfrm>
          <a:prstGeom prst="rect">
            <a:avLst/>
          </a:prstGeom>
        </p:spPr>
        <p:txBody>
          <a:bodyPr vert="horz" lIns="91440" tIns="45720" rIns="91440" bIns="45720" rtlCol="0" anchor="t">
            <a:normAutofit/>
          </a:bodyPr>
          <a:lstStyle/>
          <a:p>
            <a:pPr lvl="1">
              <a:spcBef>
                <a:spcPct val="20000"/>
              </a:spcBef>
              <a:spcAft>
                <a:spcPts val="600"/>
              </a:spcAft>
              <a:buClr>
                <a:schemeClr val="accent1"/>
              </a:buClr>
              <a:buSzPct val="115000"/>
              <a:buFont typeface="Arial"/>
              <a:buChar char="•"/>
            </a:pPr>
            <a:r>
              <a:rPr lang="en-US" dirty="0">
                <a:solidFill>
                  <a:schemeClr val="tx1">
                    <a:lumMod val="85000"/>
                    <a:lumOff val="15000"/>
                  </a:schemeClr>
                </a:solidFill>
              </a:rPr>
              <a:t>Records, forms or publications such as industry guides</a:t>
            </a:r>
            <a:r>
              <a:rPr lang="en-US" b="1" dirty="0">
                <a:solidFill>
                  <a:schemeClr val="tx1">
                    <a:lumMod val="85000"/>
                    <a:lumOff val="15000"/>
                  </a:schemeClr>
                </a:solidFill>
              </a:rPr>
              <a:t> are </a:t>
            </a:r>
            <a:r>
              <a:rPr lang="en-US" b="1" u="sng" dirty="0">
                <a:solidFill>
                  <a:schemeClr val="tx1">
                    <a:lumMod val="85000"/>
                    <a:lumOff val="15000"/>
                  </a:schemeClr>
                </a:solidFill>
              </a:rPr>
              <a:t>located on the agency</a:t>
            </a:r>
            <a:r>
              <a:rPr lang="en-US" b="1" dirty="0">
                <a:solidFill>
                  <a:schemeClr val="tx1">
                    <a:lumMod val="85000"/>
                    <a:lumOff val="15000"/>
                  </a:schemeClr>
                </a:solidFill>
              </a:rPr>
              <a:t> </a:t>
            </a:r>
            <a:r>
              <a:rPr lang="en-US" b="1" u="sng" dirty="0">
                <a:solidFill>
                  <a:schemeClr val="tx1">
                    <a:lumMod val="85000"/>
                    <a:lumOff val="15000"/>
                  </a:schemeClr>
                </a:solidFill>
              </a:rPr>
              <a:t>website</a:t>
            </a:r>
            <a:r>
              <a:rPr lang="en-US" b="1" dirty="0">
                <a:solidFill>
                  <a:schemeClr val="tx1">
                    <a:lumMod val="85000"/>
                    <a:lumOff val="15000"/>
                  </a:schemeClr>
                </a:solidFill>
              </a:rPr>
              <a:t> – </a:t>
            </a:r>
            <a:r>
              <a:rPr lang="en-US" dirty="0">
                <a:solidFill>
                  <a:schemeClr val="tx1">
                    <a:lumMod val="85000"/>
                    <a:lumOff val="15000"/>
                  </a:schemeClr>
                </a:solidFill>
              </a:rPr>
              <a:t>we can provide the internet link</a:t>
            </a:r>
          </a:p>
          <a:p>
            <a:pPr lvl="1">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a:p>
            <a:pPr lvl="1">
              <a:spcBef>
                <a:spcPct val="20000"/>
              </a:spcBef>
              <a:spcAft>
                <a:spcPts val="600"/>
              </a:spcAft>
              <a:buClr>
                <a:schemeClr val="accent1"/>
              </a:buClr>
              <a:buSzPct val="115000"/>
              <a:buFont typeface="Arial"/>
              <a:buChar char="•"/>
            </a:pPr>
            <a:r>
              <a:rPr lang="en-US" dirty="0">
                <a:solidFill>
                  <a:schemeClr val="tx1">
                    <a:lumMod val="85000"/>
                    <a:lumOff val="15000"/>
                  </a:schemeClr>
                </a:solidFill>
              </a:rPr>
              <a:t>Records located on the </a:t>
            </a:r>
            <a:r>
              <a:rPr lang="en-US" b="1" dirty="0">
                <a:solidFill>
                  <a:schemeClr val="tx1">
                    <a:lumMod val="85000"/>
                    <a:lumOff val="15000"/>
                  </a:schemeClr>
                </a:solidFill>
              </a:rPr>
              <a:t>world wide web – (Google it) </a:t>
            </a:r>
            <a:endParaRPr lang="en-US" dirty="0">
              <a:solidFill>
                <a:schemeClr val="tx1">
                  <a:lumMod val="85000"/>
                  <a:lumOff val="15000"/>
                </a:schemeClr>
              </a:solidFill>
            </a:endParaRPr>
          </a:p>
          <a:p>
            <a:pPr lvl="1">
              <a:spcBef>
                <a:spcPct val="20000"/>
              </a:spcBef>
              <a:spcAft>
                <a:spcPts val="600"/>
              </a:spcAft>
              <a:buClr>
                <a:schemeClr val="accent1"/>
              </a:buClr>
              <a:buSzPct val="115000"/>
            </a:pPr>
            <a:endParaRPr lang="en-US" dirty="0">
              <a:solidFill>
                <a:schemeClr val="tx1">
                  <a:lumMod val="85000"/>
                  <a:lumOff val="15000"/>
                </a:schemeClr>
              </a:solidFill>
            </a:endParaRPr>
          </a:p>
          <a:p>
            <a:pPr lvl="1">
              <a:spcBef>
                <a:spcPct val="20000"/>
              </a:spcBef>
              <a:spcAft>
                <a:spcPts val="600"/>
              </a:spcAft>
              <a:buClr>
                <a:schemeClr val="accent1"/>
              </a:buClr>
              <a:buSzPct val="115000"/>
              <a:buFont typeface="Arial"/>
              <a:buChar char="•"/>
            </a:pPr>
            <a:r>
              <a:rPr lang="en-US" dirty="0">
                <a:solidFill>
                  <a:schemeClr val="tx1">
                    <a:lumMod val="85000"/>
                    <a:lumOff val="15000"/>
                  </a:schemeClr>
                </a:solidFill>
              </a:rPr>
              <a:t>Records located on another state agency </a:t>
            </a:r>
            <a:r>
              <a:rPr lang="en-US" b="1" dirty="0">
                <a:solidFill>
                  <a:schemeClr val="tx1">
                    <a:lumMod val="85000"/>
                    <a:lumOff val="15000"/>
                  </a:schemeClr>
                </a:solidFill>
              </a:rPr>
              <a:t>website – OFM, WaTech, WSDOT</a:t>
            </a:r>
          </a:p>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22370307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49" name="Group 70">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2" name="Picture 71">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5" name="Picture 74">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050" name="Straight Connector 76">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1051" name="Group 78">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0" name="Rectangle 79">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82" name="Picture 81">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5" name="Picture 84">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312BDB-8E16-4788-890C-2B2232E61FC2}"/>
              </a:ext>
            </a:extLst>
          </p:cNvPr>
          <p:cNvSpPr>
            <a:spLocks noGrp="1"/>
          </p:cNvSpPr>
          <p:nvPr>
            <p:ph type="title"/>
          </p:nvPr>
        </p:nvSpPr>
        <p:spPr>
          <a:xfrm>
            <a:off x="4626508" y="982132"/>
            <a:ext cx="6270090" cy="1303867"/>
          </a:xfrm>
        </p:spPr>
        <p:txBody>
          <a:bodyPr vert="horz" lIns="91440" tIns="45720" rIns="91440" bIns="45720" rtlCol="0" anchor="ctr">
            <a:normAutofit/>
          </a:bodyPr>
          <a:lstStyle/>
          <a:p>
            <a:r>
              <a:rPr lang="en-US" sz="4100" b="1" dirty="0">
                <a:solidFill>
                  <a:schemeClr val="tx1"/>
                </a:solidFill>
              </a:rPr>
              <a:t>Who can request records?</a:t>
            </a:r>
          </a:p>
        </p:txBody>
      </p:sp>
      <p:sp>
        <p:nvSpPr>
          <p:cNvPr id="1052" name="Rectangle 86">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History Owl Cliparts, Download Free Clip Art, Free Clip Art on Clipart  Library">
            <a:extLst>
              <a:ext uri="{FF2B5EF4-FFF2-40B4-BE49-F238E27FC236}">
                <a16:creationId xmlns:a16="http://schemas.microsoft.com/office/drawing/2014/main" id="{01A719CF-E14F-4162-83A6-3E6EAD86C5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18" r="6657" b="1"/>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88">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AE3A19A-82B2-4CB5-84DE-FC8C28A3163B}"/>
              </a:ext>
            </a:extLst>
          </p:cNvPr>
          <p:cNvSpPr txBox="1"/>
          <p:nvPr/>
        </p:nvSpPr>
        <p:spPr>
          <a:xfrm>
            <a:off x="4636482" y="2556932"/>
            <a:ext cx="6260114"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buFont typeface="Arial"/>
              <a:buChar char="•"/>
            </a:pPr>
            <a:r>
              <a:rPr lang="en-US" sz="1300" b="1" dirty="0"/>
              <a:t>Anyone!</a:t>
            </a:r>
          </a:p>
          <a:p>
            <a:pPr>
              <a:lnSpc>
                <a:spcPct val="90000"/>
              </a:lnSpc>
              <a:spcBef>
                <a:spcPct val="20000"/>
              </a:spcBef>
              <a:spcAft>
                <a:spcPts val="600"/>
              </a:spcAft>
              <a:buClr>
                <a:schemeClr val="accent1"/>
              </a:buClr>
              <a:buSzPct val="115000"/>
              <a:buFont typeface="Arial"/>
              <a:buChar char="•"/>
            </a:pPr>
            <a:r>
              <a:rPr lang="en-US" sz="1300" u="sng" dirty="0"/>
              <a:t>Most common:</a:t>
            </a:r>
          </a:p>
          <a:p>
            <a:pPr>
              <a:lnSpc>
                <a:spcPct val="90000"/>
              </a:lnSpc>
              <a:spcBef>
                <a:spcPct val="20000"/>
              </a:spcBef>
              <a:spcAft>
                <a:spcPts val="600"/>
              </a:spcAft>
              <a:buClr>
                <a:schemeClr val="accent1"/>
              </a:buClr>
              <a:buSzPct val="115000"/>
              <a:buFont typeface="Arial"/>
              <a:buChar char="•"/>
            </a:pPr>
            <a:r>
              <a:rPr lang="en-US" sz="1300" dirty="0"/>
              <a:t>Attorneys</a:t>
            </a:r>
          </a:p>
          <a:p>
            <a:pPr>
              <a:lnSpc>
                <a:spcPct val="90000"/>
              </a:lnSpc>
              <a:spcBef>
                <a:spcPct val="20000"/>
              </a:spcBef>
              <a:spcAft>
                <a:spcPts val="600"/>
              </a:spcAft>
              <a:buClr>
                <a:schemeClr val="accent1"/>
              </a:buClr>
              <a:buSzPct val="115000"/>
              <a:buFont typeface="Arial"/>
              <a:buChar char="•"/>
            </a:pPr>
            <a:r>
              <a:rPr lang="en-US" sz="1300" dirty="0"/>
              <a:t>Business Owners</a:t>
            </a:r>
          </a:p>
          <a:p>
            <a:pPr>
              <a:lnSpc>
                <a:spcPct val="90000"/>
              </a:lnSpc>
              <a:spcBef>
                <a:spcPct val="20000"/>
              </a:spcBef>
              <a:spcAft>
                <a:spcPts val="600"/>
              </a:spcAft>
              <a:buClr>
                <a:schemeClr val="accent1"/>
              </a:buClr>
              <a:buSzPct val="115000"/>
              <a:buFont typeface="Arial"/>
              <a:buChar char="•"/>
            </a:pPr>
            <a:r>
              <a:rPr lang="en-US" sz="1300" dirty="0"/>
              <a:t>Media</a:t>
            </a:r>
          </a:p>
          <a:p>
            <a:pPr>
              <a:lnSpc>
                <a:spcPct val="90000"/>
              </a:lnSpc>
              <a:spcBef>
                <a:spcPct val="20000"/>
              </a:spcBef>
              <a:spcAft>
                <a:spcPts val="600"/>
              </a:spcAft>
              <a:buClr>
                <a:schemeClr val="accent1"/>
              </a:buClr>
              <a:buSzPct val="115000"/>
              <a:buFont typeface="Arial"/>
              <a:buChar char="•"/>
            </a:pPr>
            <a:r>
              <a:rPr lang="en-US" sz="1300" dirty="0"/>
              <a:t>Individuals of the Public</a:t>
            </a:r>
          </a:p>
          <a:p>
            <a:pPr>
              <a:lnSpc>
                <a:spcPct val="90000"/>
              </a:lnSpc>
              <a:spcBef>
                <a:spcPct val="20000"/>
              </a:spcBef>
              <a:spcAft>
                <a:spcPts val="600"/>
              </a:spcAft>
              <a:buClr>
                <a:schemeClr val="accent1"/>
              </a:buClr>
              <a:buSzPct val="115000"/>
              <a:buFont typeface="Arial"/>
              <a:buChar char="•"/>
            </a:pPr>
            <a:r>
              <a:rPr lang="en-US" sz="1300" dirty="0"/>
              <a:t>Students</a:t>
            </a:r>
          </a:p>
          <a:p>
            <a:pPr>
              <a:lnSpc>
                <a:spcPct val="90000"/>
              </a:lnSpc>
              <a:spcBef>
                <a:spcPct val="20000"/>
              </a:spcBef>
              <a:spcAft>
                <a:spcPts val="600"/>
              </a:spcAft>
              <a:buClr>
                <a:schemeClr val="accent1"/>
              </a:buClr>
              <a:buSzPct val="115000"/>
              <a:buFont typeface="Arial"/>
              <a:buChar char="•"/>
            </a:pPr>
            <a:r>
              <a:rPr lang="en-US" sz="1300" dirty="0"/>
              <a:t>Conspiracy Theorists</a:t>
            </a:r>
          </a:p>
          <a:p>
            <a:pPr>
              <a:lnSpc>
                <a:spcPct val="90000"/>
              </a:lnSpc>
              <a:spcBef>
                <a:spcPct val="20000"/>
              </a:spcBef>
              <a:spcAft>
                <a:spcPts val="600"/>
              </a:spcAft>
              <a:buClr>
                <a:schemeClr val="accent1"/>
              </a:buClr>
              <a:buSzPct val="115000"/>
              <a:buFont typeface="Arial"/>
              <a:buChar char="•"/>
            </a:pPr>
            <a:r>
              <a:rPr lang="en-US" sz="1300" dirty="0"/>
              <a:t>Bloggers</a:t>
            </a:r>
          </a:p>
          <a:p>
            <a:pPr>
              <a:lnSpc>
                <a:spcPct val="90000"/>
              </a:lnSpc>
              <a:spcBef>
                <a:spcPct val="20000"/>
              </a:spcBef>
              <a:spcAft>
                <a:spcPts val="600"/>
              </a:spcAft>
              <a:buClr>
                <a:schemeClr val="accent1"/>
              </a:buClr>
              <a:buSzPct val="115000"/>
              <a:buFont typeface="Arial"/>
              <a:buChar char="•"/>
            </a:pPr>
            <a:r>
              <a:rPr lang="en-US" sz="1300" dirty="0"/>
              <a:t>There is no legal description that limits who a requester may be. </a:t>
            </a:r>
          </a:p>
          <a:p>
            <a:pPr>
              <a:lnSpc>
                <a:spcPct val="90000"/>
              </a:lnSpc>
              <a:spcBef>
                <a:spcPct val="20000"/>
              </a:spcBef>
              <a:spcAft>
                <a:spcPts val="600"/>
              </a:spcAft>
              <a:buClr>
                <a:schemeClr val="accent1"/>
              </a:buClr>
              <a:buSzPct val="115000"/>
              <a:buFont typeface="Arial"/>
              <a:buChar char="•"/>
            </a:pPr>
            <a:r>
              <a:rPr lang="en-US" sz="1400" i="1" dirty="0"/>
              <a:t>Note: there is an entire industry based on litigating Public Records Requests! </a:t>
            </a:r>
          </a:p>
        </p:txBody>
      </p:sp>
      <p:sp>
        <p:nvSpPr>
          <p:cNvPr id="4" name="TextBox 3">
            <a:extLst>
              <a:ext uri="{FF2B5EF4-FFF2-40B4-BE49-F238E27FC236}">
                <a16:creationId xmlns:a16="http://schemas.microsoft.com/office/drawing/2014/main" id="{9C13192B-CDF8-47CD-AF43-F9295EBAFBA2}"/>
              </a:ext>
            </a:extLst>
          </p:cNvPr>
          <p:cNvSpPr txBox="1"/>
          <p:nvPr/>
        </p:nvSpPr>
        <p:spPr>
          <a:xfrm>
            <a:off x="1167385" y="2556932"/>
            <a:ext cx="4673373"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54081204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166578C-4316-4C10-89C0-CBAD8BCB6B7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67EAD6BE-6743-4E5D-B371-D6D422290463}"/>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5A21397-70AD-4B22-B332-41C5E2CA895B}"/>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7" name="Picture 16">
                <a:extLst>
                  <a:ext uri="{FF2B5EF4-FFF2-40B4-BE49-F238E27FC236}">
                    <a16:creationId xmlns:a16="http://schemas.microsoft.com/office/drawing/2014/main" id="{576B637C-5B6A-4B3F-951A-42C0E88B5207}"/>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BACFCE98-3E90-4230-9F34-423CD9A73398}"/>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9B6E6422-6AEA-47B7-9770-5516483C4268}"/>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0" name="Picture 19">
                <a:extLst>
                  <a:ext uri="{FF2B5EF4-FFF2-40B4-BE49-F238E27FC236}">
                    <a16:creationId xmlns:a16="http://schemas.microsoft.com/office/drawing/2014/main" id="{7432F8A4-33D0-4CE5-ACBF-F9BDA7C0A919}"/>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cxnSp>
        <p:nvCxnSpPr>
          <p:cNvPr id="22" name="Straight Connector 21">
            <a:extLst>
              <a:ext uri="{FF2B5EF4-FFF2-40B4-BE49-F238E27FC236}">
                <a16:creationId xmlns:a16="http://schemas.microsoft.com/office/drawing/2014/main" id="{62EBB388-E9A7-4AEA-BCD7-0922DECAF12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BC940E9A-BC73-4828-82AC-C6F5C97849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687308-E38C-49A2-8906-1E0D8C0D4B00}"/>
              </a:ext>
            </a:extLst>
          </p:cNvPr>
          <p:cNvPicPr>
            <a:picLocks noChangeAspect="1"/>
          </p:cNvPicPr>
          <p:nvPr/>
        </p:nvPicPr>
        <p:blipFill rotWithShape="1">
          <a:blip r:embed="rId5"/>
          <a:srcRect l="1191" r="5989" b="3"/>
          <a:stretch/>
        </p:blipFill>
        <p:spPr>
          <a:xfrm>
            <a:off x="1412683" y="1410208"/>
            <a:ext cx="2433793" cy="3858780"/>
          </a:xfrm>
          <a:prstGeom prst="rect">
            <a:avLst/>
          </a:prstGeom>
        </p:spPr>
      </p:pic>
      <p:sp>
        <p:nvSpPr>
          <p:cNvPr id="2" name="Title 1">
            <a:extLst>
              <a:ext uri="{FF2B5EF4-FFF2-40B4-BE49-F238E27FC236}">
                <a16:creationId xmlns:a16="http://schemas.microsoft.com/office/drawing/2014/main" id="{C8EA0892-FB56-4E3C-959C-F984FF226740}"/>
              </a:ext>
            </a:extLst>
          </p:cNvPr>
          <p:cNvSpPr>
            <a:spLocks noGrp="1"/>
          </p:cNvSpPr>
          <p:nvPr>
            <p:ph type="title"/>
          </p:nvPr>
        </p:nvSpPr>
        <p:spPr>
          <a:xfrm>
            <a:off x="4626508" y="982132"/>
            <a:ext cx="6270090" cy="1303867"/>
          </a:xfrm>
        </p:spPr>
        <p:txBody>
          <a:bodyPr>
            <a:normAutofit/>
          </a:bodyPr>
          <a:lstStyle/>
          <a:p>
            <a:r>
              <a:rPr lang="en-US" dirty="0"/>
              <a:t>What is Protected?</a:t>
            </a:r>
          </a:p>
        </p:txBody>
      </p:sp>
      <p:sp>
        <p:nvSpPr>
          <p:cNvPr id="3" name="Content Placeholder 2">
            <a:extLst>
              <a:ext uri="{FF2B5EF4-FFF2-40B4-BE49-F238E27FC236}">
                <a16:creationId xmlns:a16="http://schemas.microsoft.com/office/drawing/2014/main" id="{48397C32-AB3F-47D8-BF7A-756F58AFE025}"/>
              </a:ext>
            </a:extLst>
          </p:cNvPr>
          <p:cNvSpPr>
            <a:spLocks noGrp="1"/>
          </p:cNvSpPr>
          <p:nvPr>
            <p:ph idx="1"/>
          </p:nvPr>
        </p:nvSpPr>
        <p:spPr>
          <a:xfrm>
            <a:off x="4636482" y="2556932"/>
            <a:ext cx="6260114" cy="3318936"/>
          </a:xfrm>
        </p:spPr>
        <p:txBody>
          <a:bodyPr>
            <a:normAutofit lnSpcReduction="10000"/>
          </a:bodyPr>
          <a:lstStyle/>
          <a:p>
            <a:pPr>
              <a:lnSpc>
                <a:spcPct val="90000"/>
              </a:lnSpc>
            </a:pPr>
            <a:r>
              <a:rPr lang="en-US" sz="1900" dirty="0">
                <a:latin typeface="Arial Narrow" panose="020B0606020202030204" pitchFamily="34" charset="0"/>
              </a:rPr>
              <a:t>The Public Records Act contains several hundred exemptions:</a:t>
            </a:r>
          </a:p>
          <a:p>
            <a:pPr>
              <a:lnSpc>
                <a:spcPct val="90000"/>
              </a:lnSpc>
            </a:pPr>
            <a:r>
              <a:rPr lang="en-US" sz="1900" dirty="0">
                <a:latin typeface="Arial Narrow" panose="020B0606020202030204" pitchFamily="34" charset="0"/>
              </a:rPr>
              <a:t>Employee home address, personal email addresses, personal phone number, etc.</a:t>
            </a:r>
          </a:p>
          <a:p>
            <a:pPr>
              <a:lnSpc>
                <a:spcPct val="90000"/>
              </a:lnSpc>
            </a:pPr>
            <a:r>
              <a:rPr lang="en-US" sz="1900" dirty="0">
                <a:latin typeface="Arial Narrow" panose="020B0606020202030204" pitchFamily="34" charset="0"/>
              </a:rPr>
              <a:t>Applications for employment</a:t>
            </a:r>
          </a:p>
          <a:p>
            <a:pPr>
              <a:lnSpc>
                <a:spcPct val="90000"/>
              </a:lnSpc>
            </a:pPr>
            <a:r>
              <a:rPr lang="en-US" sz="1900" dirty="0">
                <a:latin typeface="Arial Narrow" panose="020B0606020202030204" pitchFamily="34" charset="0"/>
              </a:rPr>
              <a:t>Active employee investigations</a:t>
            </a:r>
          </a:p>
          <a:p>
            <a:pPr>
              <a:lnSpc>
                <a:spcPct val="90000"/>
              </a:lnSpc>
            </a:pPr>
            <a:r>
              <a:rPr lang="en-US" sz="1900" dirty="0">
                <a:latin typeface="Arial Narrow" panose="020B0606020202030204" pitchFamily="34" charset="0"/>
              </a:rPr>
              <a:t>Attorney/ Client privilege conversation</a:t>
            </a:r>
          </a:p>
          <a:p>
            <a:pPr>
              <a:lnSpc>
                <a:spcPct val="90000"/>
              </a:lnSpc>
            </a:pPr>
            <a:r>
              <a:rPr lang="en-US" sz="1900" dirty="0">
                <a:latin typeface="Arial Narrow" panose="020B0606020202030204" pitchFamily="34" charset="0"/>
              </a:rPr>
              <a:t>Security – passwords, infrastructure, system vulnerabilities, etc.</a:t>
            </a:r>
          </a:p>
          <a:p>
            <a:pPr>
              <a:lnSpc>
                <a:spcPct val="90000"/>
              </a:lnSpc>
            </a:pPr>
            <a:r>
              <a:rPr lang="en-US" sz="1900" dirty="0">
                <a:latin typeface="Arial Narrow" panose="020B0606020202030204" pitchFamily="34" charset="0"/>
              </a:rPr>
              <a:t>Social Security Numbers, Tax ID Numbers, etc.</a:t>
            </a:r>
          </a:p>
          <a:p>
            <a:pPr>
              <a:lnSpc>
                <a:spcPct val="90000"/>
              </a:lnSpc>
            </a:pPr>
            <a:r>
              <a:rPr lang="en-US" sz="1900" dirty="0">
                <a:latin typeface="Arial Narrow" panose="020B0606020202030204" pitchFamily="34" charset="0"/>
              </a:rPr>
              <a:t>Federal statutes – WYA (FERPA)</a:t>
            </a:r>
          </a:p>
          <a:p>
            <a:pPr>
              <a:lnSpc>
                <a:spcPct val="90000"/>
              </a:lnSpc>
            </a:pPr>
            <a:endParaRPr lang="en-US" sz="1900" dirty="0">
              <a:latin typeface="Arial Narrow" panose="020B0606020202030204" pitchFamily="34" charset="0"/>
            </a:endParaRPr>
          </a:p>
          <a:p>
            <a:pPr>
              <a:lnSpc>
                <a:spcPct val="90000"/>
              </a:lnSpc>
            </a:pPr>
            <a:endParaRPr lang="en-US" sz="1900" dirty="0">
              <a:latin typeface="Arial Narrow" panose="020B0606020202030204" pitchFamily="34" charset="0"/>
            </a:endParaRPr>
          </a:p>
        </p:txBody>
      </p:sp>
    </p:spTree>
    <p:extLst>
      <p:ext uri="{BB962C8B-B14F-4D97-AF65-F5344CB8AC3E}">
        <p14:creationId xmlns:p14="http://schemas.microsoft.com/office/powerpoint/2010/main" val="2649983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AF62BAB8F3A045A8C711289F2F7040" ma:contentTypeVersion="2" ma:contentTypeDescription="Create a new document." ma:contentTypeScope="" ma:versionID="d16195f42291808ec0a87fb541260ad5">
  <xsd:schema xmlns:xsd="http://www.w3.org/2001/XMLSchema" xmlns:xs="http://www.w3.org/2001/XMLSchema" xmlns:p="http://schemas.microsoft.com/office/2006/metadata/properties" xmlns:ns2="1443da7d-2599-4a67-a7c0-83e90de6d58a" targetNamespace="http://schemas.microsoft.com/office/2006/metadata/properties" ma:root="true" ma:fieldsID="232bda15dcfca1767ebf6f34f4520832" ns2:_="">
    <xsd:import namespace="1443da7d-2599-4a67-a7c0-83e90de6d58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3da7d-2599-4a67-a7c0-83e90de6d5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8F91E1-82A7-40D8-90DF-772AF65B3551}">
  <ds:schemaRefs>
    <ds:schemaRef ds:uri="http://schemas.microsoft.com/sharepoint/v3/contenttype/forms"/>
  </ds:schemaRefs>
</ds:datastoreItem>
</file>

<file path=customXml/itemProps2.xml><?xml version="1.0" encoding="utf-8"?>
<ds:datastoreItem xmlns:ds="http://schemas.openxmlformats.org/officeDocument/2006/customXml" ds:itemID="{5AD214FB-B149-4AAD-8D17-B8FA88845C85}"/>
</file>

<file path=customXml/itemProps3.xml><?xml version="1.0" encoding="utf-8"?>
<ds:datastoreItem xmlns:ds="http://schemas.openxmlformats.org/officeDocument/2006/customXml" ds:itemID="{2969684B-B76C-4EF3-98DB-EA4901410BFF}">
  <ds:schemaRefs>
    <ds:schemaRef ds:uri="http://purl.org/dc/elements/1.1/"/>
    <ds:schemaRef ds:uri="http://schemas.microsoft.com/office/2006/metadata/properties"/>
    <ds:schemaRef ds:uri="http://purl.org/dc/terms/"/>
    <ds:schemaRef ds:uri="c0ff1e35-0578-4461-9fb8-79007cda640d"/>
    <ds:schemaRef ds:uri="http://schemas.microsoft.com/office/2006/documentManagement/types"/>
    <ds:schemaRef ds:uri="http://schemas.openxmlformats.org/package/2006/metadata/core-properties"/>
    <ds:schemaRef ds:uri="eace8b91-4333-4af0-b4c4-1bfdd806f294"/>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1765</Words>
  <Application>Microsoft Office PowerPoint</Application>
  <PresentationFormat>Widescreen</PresentationFormat>
  <Paragraphs>155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Narrow</vt:lpstr>
      <vt:lpstr>Bernard MT Condensed</vt:lpstr>
      <vt:lpstr>Cambria</vt:lpstr>
      <vt:lpstr>Chiller</vt:lpstr>
      <vt:lpstr>Garamond</vt:lpstr>
      <vt:lpstr>Wingdings</vt:lpstr>
      <vt:lpstr>Organic</vt:lpstr>
      <vt:lpstr>Public Disclosure</vt:lpstr>
      <vt:lpstr>PowerPoint Presentation</vt:lpstr>
      <vt:lpstr>WA State Public Records Act RCW 42.56</vt:lpstr>
      <vt:lpstr>RCW 42.56</vt:lpstr>
      <vt:lpstr>What is a public record???</vt:lpstr>
      <vt:lpstr>What is a Public Records Request???</vt:lpstr>
      <vt:lpstr>It’s Not a Request if…  </vt:lpstr>
      <vt:lpstr>Who can request records?</vt:lpstr>
      <vt:lpstr>What is Protected?</vt:lpstr>
      <vt:lpstr>What is Not Protected?</vt:lpstr>
      <vt:lpstr>Caution</vt:lpstr>
      <vt:lpstr>How does a Request come in?</vt:lpstr>
      <vt:lpstr>WHAT? I can receive a request??</vt:lpstr>
      <vt:lpstr>Hot Potato!</vt:lpstr>
      <vt:lpstr>…  and the clock starts ticking!</vt:lpstr>
      <vt:lpstr>How does a Request affect me? </vt:lpstr>
      <vt:lpstr>Junk mail</vt:lpstr>
      <vt:lpstr>PowerPoint Presentation</vt:lpstr>
      <vt:lpstr>PowerPoint Presentation</vt:lpstr>
      <vt:lpstr>What Are the Risks?</vt:lpstr>
      <vt:lpstr>Case Law</vt:lpstr>
      <vt:lpstr>More Case Law…Nissen v. Pierce County</vt:lpstr>
      <vt:lpstr>Nissen v. Pierce County continued</vt:lpstr>
      <vt:lpstr>What to do with your Records if you receive a Request</vt:lpstr>
      <vt:lpstr>PowerPoint Presentation</vt:lpstr>
      <vt:lpstr>But do I have to keep everything?</vt:lpstr>
      <vt:lpstr>What Should I Keep?</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Disclosure</dc:title>
  <dc:creator>Whaley, Cynthia (MIL)</dc:creator>
  <cp:lastModifiedBy>Whaley, Cynthia (MIL)</cp:lastModifiedBy>
  <cp:revision>1</cp:revision>
  <dcterms:created xsi:type="dcterms:W3CDTF">2021-01-07T15:09:01Z</dcterms:created>
  <dcterms:modified xsi:type="dcterms:W3CDTF">2022-01-06T15:06:26Z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0x01010056AF62BAB8F3A045A8C711289F2F7040</vt:lpwstr>
  </property>
  <property fmtid="{D5CDD505-2E9C-101B-9397-08002B2CF9AE}" pid="3" name="Order">
    <vt:r8>2200</vt:r8>
  </property>
  <property fmtid="{D5CDD505-2E9C-101B-9397-08002B2CF9AE}" pid="4" name="xd_Signature">
    <vt:bool>false</vt:bool>
  </property>
  <property fmtid="{D5CDD505-2E9C-101B-9397-08002B2CF9AE}" pid="5" name="SharedWithUsers">
    <vt:lpwstr>977;#Reed-Harmon, George (MIL);#20;#Petruska, Bernadette E (MIL);#933;#Denbrook, Kyle (MIL);#1044;#Hwang, Daniel (MIL);#1018;#Lee, Tammy (MIL);#1042;#Myers, Wesley (MIL);#1046;#Niles, Patrick (MIL);#1004;#Roehmholdt, Caitlyn (MIL);#1008;#Wheeler, Kevin (MIL);#1068;#Hunt, Andrew (MIL);#1036;#Venable, Zoie (MIL);#1048;#Fortin, Joshua (MIL);#957;#Glinski, Greg (MIL);#998;#Fahland, Joel (MIL);#975;#Caizza, Craig (MIL);#955;#Irvin, Andrew (MIL);#1009;#Rodriguez, Lisa (MIL);#1062;#Gregory, Jessica (MIL);#964;#Thornburg, Michael (MIL);#965;#Broadway, Douglas (MIL)</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