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7" r:id="rId3"/>
    <p:sldId id="258" r:id="rId4"/>
    <p:sldId id="259" r:id="rId5"/>
    <p:sldId id="260" r:id="rId6"/>
    <p:sldId id="261" r:id="rId7"/>
    <p:sldId id="262" r:id="rId8"/>
    <p:sldId id="264" r:id="rId9"/>
    <p:sldId id="265" r:id="rId10"/>
    <p:sldId id="276" r:id="rId11"/>
    <p:sldId id="267" r:id="rId12"/>
    <p:sldId id="266" r:id="rId13"/>
    <p:sldId id="268" r:id="rId14"/>
    <p:sldId id="269" r:id="rId15"/>
    <p:sldId id="277" r:id="rId16"/>
    <p:sldId id="270" r:id="rId17"/>
    <p:sldId id="271" r:id="rId18"/>
    <p:sldId id="272" r:id="rId19"/>
    <p:sldId id="273" r:id="rId20"/>
    <p:sldId id="274" r:id="rId21"/>
    <p:sldId id="275" r:id="rId22"/>
    <p:sldId id="278" r:id="rId23"/>
    <p:sldId id="281" r:id="rId24"/>
    <p:sldId id="280" r:id="rId25"/>
    <p:sldId id="282" r:id="rId26"/>
    <p:sldId id="283" r:id="rId27"/>
    <p:sldId id="284" r:id="rId28"/>
    <p:sldId id="293" r:id="rId29"/>
    <p:sldId id="287" r:id="rId30"/>
    <p:sldId id="286"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aley, Cynthia (MIL)" initials="WC(" lastIdx="1" clrIdx="0">
    <p:extLst>
      <p:ext uri="{19B8F6BF-5375-455C-9EA6-DF929625EA0E}">
        <p15:presenceInfo xmlns:p15="http://schemas.microsoft.com/office/powerpoint/2012/main" userId="S-1-5-21-1313358305-1034355533-1230779191-21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46777-65CA-4B76-BE0A-B4E83216818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293F8B10-4185-4C31-BB80-05D76F22E703}">
      <dgm:prSet/>
      <dgm:spPr/>
      <dgm:t>
        <a:bodyPr/>
        <a:lstStyle/>
        <a:p>
          <a:r>
            <a:rPr lang="en-US" dirty="0"/>
            <a:t>It’s SharePoint, Outlook, Skype, Teams, and OneDrive</a:t>
          </a:r>
        </a:p>
      </dgm:t>
    </dgm:pt>
    <dgm:pt modelId="{208E3825-A92A-4E71-A453-BAF58650DE33}" type="parTrans" cxnId="{E505FE13-30CB-424C-AE7F-42EE7D5AD30A}">
      <dgm:prSet/>
      <dgm:spPr/>
      <dgm:t>
        <a:bodyPr/>
        <a:lstStyle/>
        <a:p>
          <a:endParaRPr lang="en-US"/>
        </a:p>
      </dgm:t>
    </dgm:pt>
    <dgm:pt modelId="{700FA5DA-E2A4-4278-BFD6-EAB79A597D5F}" type="sibTrans" cxnId="{E505FE13-30CB-424C-AE7F-42EE7D5AD30A}">
      <dgm:prSet/>
      <dgm:spPr/>
      <dgm:t>
        <a:bodyPr/>
        <a:lstStyle/>
        <a:p>
          <a:endParaRPr lang="en-US"/>
        </a:p>
      </dgm:t>
    </dgm:pt>
    <dgm:pt modelId="{6AF229DD-3F20-417C-B18C-EFE7776CA984}">
      <dgm:prSet/>
      <dgm:spPr/>
      <dgm:t>
        <a:bodyPr/>
        <a:lstStyle/>
        <a:p>
          <a:r>
            <a:rPr lang="en-US" dirty="0"/>
            <a:t>Its in the Cloud</a:t>
          </a:r>
        </a:p>
      </dgm:t>
    </dgm:pt>
    <dgm:pt modelId="{346A1F75-BEC5-4FAF-B41D-7F34CB43CB47}" type="parTrans" cxnId="{0A287847-50C7-4E51-B28F-61B08B1872A5}">
      <dgm:prSet/>
      <dgm:spPr/>
      <dgm:t>
        <a:bodyPr/>
        <a:lstStyle/>
        <a:p>
          <a:endParaRPr lang="en-US"/>
        </a:p>
      </dgm:t>
    </dgm:pt>
    <dgm:pt modelId="{82644D16-B168-4B24-B666-C2529993D59C}" type="sibTrans" cxnId="{0A287847-50C7-4E51-B28F-61B08B1872A5}">
      <dgm:prSet/>
      <dgm:spPr/>
      <dgm:t>
        <a:bodyPr/>
        <a:lstStyle/>
        <a:p>
          <a:endParaRPr lang="en-US"/>
        </a:p>
      </dgm:t>
    </dgm:pt>
    <dgm:pt modelId="{A2589750-4B5A-4A6B-832A-EF36AD5BE25C}">
      <dgm:prSet/>
      <dgm:spPr/>
      <dgm:t>
        <a:bodyPr/>
        <a:lstStyle/>
        <a:p>
          <a:r>
            <a:rPr lang="en-US" dirty="0"/>
            <a:t>Its accessible anywhere with internet</a:t>
          </a:r>
        </a:p>
      </dgm:t>
    </dgm:pt>
    <dgm:pt modelId="{F20F2597-FA43-4040-B1F0-323693C36A91}" type="parTrans" cxnId="{D5176B68-EBA8-4163-96F3-68E1A0200346}">
      <dgm:prSet/>
      <dgm:spPr/>
      <dgm:t>
        <a:bodyPr/>
        <a:lstStyle/>
        <a:p>
          <a:endParaRPr lang="en-US"/>
        </a:p>
      </dgm:t>
    </dgm:pt>
    <dgm:pt modelId="{65882D18-DD88-4399-9861-791899FDB211}" type="sibTrans" cxnId="{D5176B68-EBA8-4163-96F3-68E1A0200346}">
      <dgm:prSet/>
      <dgm:spPr/>
      <dgm:t>
        <a:bodyPr/>
        <a:lstStyle/>
        <a:p>
          <a:endParaRPr lang="en-US"/>
        </a:p>
      </dgm:t>
    </dgm:pt>
    <dgm:pt modelId="{29DD4639-6721-485F-9935-D9481AB0D869}">
      <dgm:prSet/>
      <dgm:spPr/>
      <dgm:t>
        <a:bodyPr/>
        <a:lstStyle/>
        <a:p>
          <a:r>
            <a:rPr lang="en-US" dirty="0"/>
            <a:t>Its searchable</a:t>
          </a:r>
        </a:p>
      </dgm:t>
    </dgm:pt>
    <dgm:pt modelId="{C6C5507E-C1F9-48F1-A4F2-D31C28B13D93}" type="parTrans" cxnId="{44EF9A6C-AEB7-45ED-BEA7-74C12C61B267}">
      <dgm:prSet/>
      <dgm:spPr/>
      <dgm:t>
        <a:bodyPr/>
        <a:lstStyle/>
        <a:p>
          <a:endParaRPr lang="en-US"/>
        </a:p>
      </dgm:t>
    </dgm:pt>
    <dgm:pt modelId="{6B67288A-0CFA-4799-909F-056EABA4E095}" type="sibTrans" cxnId="{44EF9A6C-AEB7-45ED-BEA7-74C12C61B267}">
      <dgm:prSet/>
      <dgm:spPr/>
      <dgm:t>
        <a:bodyPr/>
        <a:lstStyle/>
        <a:p>
          <a:endParaRPr lang="en-US"/>
        </a:p>
      </dgm:t>
    </dgm:pt>
    <dgm:pt modelId="{D929A9CE-A9BC-418A-B52D-478B26878561}">
      <dgm:prSet/>
      <dgm:spPr/>
      <dgm:t>
        <a:bodyPr/>
        <a:lstStyle/>
        <a:p>
          <a:r>
            <a:rPr lang="en-US" dirty="0"/>
            <a:t>“Living” Holds (similar to Litigation Holds but </a:t>
          </a:r>
          <a:r>
            <a:rPr lang="en-US" u="sng" dirty="0"/>
            <a:t>Not</a:t>
          </a:r>
          <a:r>
            <a:rPr lang="en-US" dirty="0"/>
            <a:t>)</a:t>
          </a:r>
        </a:p>
      </dgm:t>
    </dgm:pt>
    <dgm:pt modelId="{2DD21891-11BB-4D31-A151-0601C879364C}" type="parTrans" cxnId="{5C958CCA-144E-4919-84AB-550775354C1E}">
      <dgm:prSet/>
      <dgm:spPr/>
      <dgm:t>
        <a:bodyPr/>
        <a:lstStyle/>
        <a:p>
          <a:endParaRPr lang="en-US"/>
        </a:p>
      </dgm:t>
    </dgm:pt>
    <dgm:pt modelId="{3D8A6C1F-ED7A-4D03-8635-9E3676EC73C7}" type="sibTrans" cxnId="{5C958CCA-144E-4919-84AB-550775354C1E}">
      <dgm:prSet/>
      <dgm:spPr/>
      <dgm:t>
        <a:bodyPr/>
        <a:lstStyle/>
        <a:p>
          <a:endParaRPr lang="en-US"/>
        </a:p>
      </dgm:t>
    </dgm:pt>
    <dgm:pt modelId="{8351C86A-2EE7-4F98-84B0-B598F74DDED4}">
      <dgm:prSet/>
      <dgm:spPr/>
      <dgm:t>
        <a:bodyPr/>
        <a:lstStyle/>
        <a:p>
          <a:r>
            <a:rPr lang="en-US" dirty="0"/>
            <a:t>Export records from 0365</a:t>
          </a:r>
        </a:p>
      </dgm:t>
    </dgm:pt>
    <dgm:pt modelId="{3357031E-82C0-4820-AECF-423A51716B29}" type="parTrans" cxnId="{96680C58-43CD-4550-8E26-896302DBE790}">
      <dgm:prSet/>
      <dgm:spPr/>
      <dgm:t>
        <a:bodyPr/>
        <a:lstStyle/>
        <a:p>
          <a:endParaRPr lang="en-US"/>
        </a:p>
      </dgm:t>
    </dgm:pt>
    <dgm:pt modelId="{6D1B9A00-B99D-4374-93D3-809215D0AF42}" type="sibTrans" cxnId="{96680C58-43CD-4550-8E26-896302DBE790}">
      <dgm:prSet/>
      <dgm:spPr/>
      <dgm:t>
        <a:bodyPr/>
        <a:lstStyle/>
        <a:p>
          <a:endParaRPr lang="en-US"/>
        </a:p>
      </dgm:t>
    </dgm:pt>
    <dgm:pt modelId="{254CA20B-E231-45E7-A227-A35A606C11BA}" type="pres">
      <dgm:prSet presAssocID="{8AF46777-65CA-4B76-BE0A-B4E832168180}" presName="diagram" presStyleCnt="0">
        <dgm:presLayoutVars>
          <dgm:dir/>
          <dgm:resizeHandles val="exact"/>
        </dgm:presLayoutVars>
      </dgm:prSet>
      <dgm:spPr/>
    </dgm:pt>
    <dgm:pt modelId="{A57EBD6B-5437-42E9-A661-EC456CBCB943}" type="pres">
      <dgm:prSet presAssocID="{293F8B10-4185-4C31-BB80-05D76F22E703}" presName="node" presStyleLbl="node1" presStyleIdx="0" presStyleCnt="6">
        <dgm:presLayoutVars>
          <dgm:bulletEnabled val="1"/>
        </dgm:presLayoutVars>
      </dgm:prSet>
      <dgm:spPr/>
    </dgm:pt>
    <dgm:pt modelId="{5EB2E10A-C8E1-45E8-A6A2-FAFF5B8D4894}" type="pres">
      <dgm:prSet presAssocID="{700FA5DA-E2A4-4278-BFD6-EAB79A597D5F}" presName="sibTrans" presStyleCnt="0"/>
      <dgm:spPr/>
    </dgm:pt>
    <dgm:pt modelId="{FEB6E759-28E5-40EF-B530-FAC4CF654CDC}" type="pres">
      <dgm:prSet presAssocID="{6AF229DD-3F20-417C-B18C-EFE7776CA984}" presName="node" presStyleLbl="node1" presStyleIdx="1" presStyleCnt="6">
        <dgm:presLayoutVars>
          <dgm:bulletEnabled val="1"/>
        </dgm:presLayoutVars>
      </dgm:prSet>
      <dgm:spPr/>
    </dgm:pt>
    <dgm:pt modelId="{298F445F-DD45-43B5-BD8D-C9200AFDD6C9}" type="pres">
      <dgm:prSet presAssocID="{82644D16-B168-4B24-B666-C2529993D59C}" presName="sibTrans" presStyleCnt="0"/>
      <dgm:spPr/>
    </dgm:pt>
    <dgm:pt modelId="{38BC15AD-471C-46AB-8010-D78E0A7AB651}" type="pres">
      <dgm:prSet presAssocID="{A2589750-4B5A-4A6B-832A-EF36AD5BE25C}" presName="node" presStyleLbl="node1" presStyleIdx="2" presStyleCnt="6">
        <dgm:presLayoutVars>
          <dgm:bulletEnabled val="1"/>
        </dgm:presLayoutVars>
      </dgm:prSet>
      <dgm:spPr/>
    </dgm:pt>
    <dgm:pt modelId="{5EBA7CB3-EAD9-4B8C-AD3A-80EAE1A5AF14}" type="pres">
      <dgm:prSet presAssocID="{65882D18-DD88-4399-9861-791899FDB211}" presName="sibTrans" presStyleCnt="0"/>
      <dgm:spPr/>
    </dgm:pt>
    <dgm:pt modelId="{4CDA4E2C-87AF-4CB5-B57F-E2872A154E77}" type="pres">
      <dgm:prSet presAssocID="{29DD4639-6721-485F-9935-D9481AB0D869}" presName="node" presStyleLbl="node1" presStyleIdx="3" presStyleCnt="6">
        <dgm:presLayoutVars>
          <dgm:bulletEnabled val="1"/>
        </dgm:presLayoutVars>
      </dgm:prSet>
      <dgm:spPr/>
    </dgm:pt>
    <dgm:pt modelId="{E0D10B7F-97FD-4372-9138-1E17C2CCEDEF}" type="pres">
      <dgm:prSet presAssocID="{6B67288A-0CFA-4799-909F-056EABA4E095}" presName="sibTrans" presStyleCnt="0"/>
      <dgm:spPr/>
    </dgm:pt>
    <dgm:pt modelId="{B89172DA-0D64-4A93-B0CE-1D8A9CAF1DAB}" type="pres">
      <dgm:prSet presAssocID="{D929A9CE-A9BC-418A-B52D-478B26878561}" presName="node" presStyleLbl="node1" presStyleIdx="4" presStyleCnt="6">
        <dgm:presLayoutVars>
          <dgm:bulletEnabled val="1"/>
        </dgm:presLayoutVars>
      </dgm:prSet>
      <dgm:spPr/>
    </dgm:pt>
    <dgm:pt modelId="{4A4B3844-8E92-4F4A-912E-C20E03514289}" type="pres">
      <dgm:prSet presAssocID="{3D8A6C1F-ED7A-4D03-8635-9E3676EC73C7}" presName="sibTrans" presStyleCnt="0"/>
      <dgm:spPr/>
    </dgm:pt>
    <dgm:pt modelId="{5B18D98E-04DF-4DA4-8B17-F52E158D35AA}" type="pres">
      <dgm:prSet presAssocID="{8351C86A-2EE7-4F98-84B0-B598F74DDED4}" presName="node" presStyleLbl="node1" presStyleIdx="5" presStyleCnt="6">
        <dgm:presLayoutVars>
          <dgm:bulletEnabled val="1"/>
        </dgm:presLayoutVars>
      </dgm:prSet>
      <dgm:spPr/>
    </dgm:pt>
  </dgm:ptLst>
  <dgm:cxnLst>
    <dgm:cxn modelId="{7BD12F00-3EF6-4B5D-BCF5-9124DB3603EA}" type="presOf" srcId="{6AF229DD-3F20-417C-B18C-EFE7776CA984}" destId="{FEB6E759-28E5-40EF-B530-FAC4CF654CDC}" srcOrd="0" destOrd="0" presId="urn:microsoft.com/office/officeart/2005/8/layout/default"/>
    <dgm:cxn modelId="{E505FE13-30CB-424C-AE7F-42EE7D5AD30A}" srcId="{8AF46777-65CA-4B76-BE0A-B4E832168180}" destId="{293F8B10-4185-4C31-BB80-05D76F22E703}" srcOrd="0" destOrd="0" parTransId="{208E3825-A92A-4E71-A453-BAF58650DE33}" sibTransId="{700FA5DA-E2A4-4278-BFD6-EAB79A597D5F}"/>
    <dgm:cxn modelId="{0A287847-50C7-4E51-B28F-61B08B1872A5}" srcId="{8AF46777-65CA-4B76-BE0A-B4E832168180}" destId="{6AF229DD-3F20-417C-B18C-EFE7776CA984}" srcOrd="1" destOrd="0" parTransId="{346A1F75-BEC5-4FAF-B41D-7F34CB43CB47}" sibTransId="{82644D16-B168-4B24-B666-C2529993D59C}"/>
    <dgm:cxn modelId="{D5176B68-EBA8-4163-96F3-68E1A0200346}" srcId="{8AF46777-65CA-4B76-BE0A-B4E832168180}" destId="{A2589750-4B5A-4A6B-832A-EF36AD5BE25C}" srcOrd="2" destOrd="0" parTransId="{F20F2597-FA43-4040-B1F0-323693C36A91}" sibTransId="{65882D18-DD88-4399-9861-791899FDB211}"/>
    <dgm:cxn modelId="{6162EE4A-EA3E-42C1-B8EE-CB6E9A08C238}" type="presOf" srcId="{A2589750-4B5A-4A6B-832A-EF36AD5BE25C}" destId="{38BC15AD-471C-46AB-8010-D78E0A7AB651}" srcOrd="0" destOrd="0" presId="urn:microsoft.com/office/officeart/2005/8/layout/default"/>
    <dgm:cxn modelId="{44EF9A6C-AEB7-45ED-BEA7-74C12C61B267}" srcId="{8AF46777-65CA-4B76-BE0A-B4E832168180}" destId="{29DD4639-6721-485F-9935-D9481AB0D869}" srcOrd="3" destOrd="0" parTransId="{C6C5507E-C1F9-48F1-A4F2-D31C28B13D93}" sibTransId="{6B67288A-0CFA-4799-909F-056EABA4E095}"/>
    <dgm:cxn modelId="{3071304F-3081-47CE-A828-6EC185AE7867}" type="presOf" srcId="{29DD4639-6721-485F-9935-D9481AB0D869}" destId="{4CDA4E2C-87AF-4CB5-B57F-E2872A154E77}" srcOrd="0" destOrd="0" presId="urn:microsoft.com/office/officeart/2005/8/layout/default"/>
    <dgm:cxn modelId="{2684A64F-3FC5-4004-90D0-F95D351A29C9}" type="presOf" srcId="{8AF46777-65CA-4B76-BE0A-B4E832168180}" destId="{254CA20B-E231-45E7-A227-A35A606C11BA}" srcOrd="0" destOrd="0" presId="urn:microsoft.com/office/officeart/2005/8/layout/default"/>
    <dgm:cxn modelId="{68547952-5489-4DA2-BA23-C1B0BDDB8D41}" type="presOf" srcId="{293F8B10-4185-4C31-BB80-05D76F22E703}" destId="{A57EBD6B-5437-42E9-A661-EC456CBCB943}" srcOrd="0" destOrd="0" presId="urn:microsoft.com/office/officeart/2005/8/layout/default"/>
    <dgm:cxn modelId="{96680C58-43CD-4550-8E26-896302DBE790}" srcId="{8AF46777-65CA-4B76-BE0A-B4E832168180}" destId="{8351C86A-2EE7-4F98-84B0-B598F74DDED4}" srcOrd="5" destOrd="0" parTransId="{3357031E-82C0-4820-AECF-423A51716B29}" sibTransId="{6D1B9A00-B99D-4374-93D3-809215D0AF42}"/>
    <dgm:cxn modelId="{52D34C78-652C-43F7-A3FD-8DF0681C3DFE}" type="presOf" srcId="{D929A9CE-A9BC-418A-B52D-478B26878561}" destId="{B89172DA-0D64-4A93-B0CE-1D8A9CAF1DAB}" srcOrd="0" destOrd="0" presId="urn:microsoft.com/office/officeart/2005/8/layout/default"/>
    <dgm:cxn modelId="{8DEFA7B2-898A-48F2-8CF6-E54967191155}" type="presOf" srcId="{8351C86A-2EE7-4F98-84B0-B598F74DDED4}" destId="{5B18D98E-04DF-4DA4-8B17-F52E158D35AA}" srcOrd="0" destOrd="0" presId="urn:microsoft.com/office/officeart/2005/8/layout/default"/>
    <dgm:cxn modelId="{5C958CCA-144E-4919-84AB-550775354C1E}" srcId="{8AF46777-65CA-4B76-BE0A-B4E832168180}" destId="{D929A9CE-A9BC-418A-B52D-478B26878561}" srcOrd="4" destOrd="0" parTransId="{2DD21891-11BB-4D31-A151-0601C879364C}" sibTransId="{3D8A6C1F-ED7A-4D03-8635-9E3676EC73C7}"/>
    <dgm:cxn modelId="{3A1E5CA9-1EA6-4F5B-A13C-04ECD0C70EF3}" type="presParOf" srcId="{254CA20B-E231-45E7-A227-A35A606C11BA}" destId="{A57EBD6B-5437-42E9-A661-EC456CBCB943}" srcOrd="0" destOrd="0" presId="urn:microsoft.com/office/officeart/2005/8/layout/default"/>
    <dgm:cxn modelId="{BA83E6A0-6522-42A0-8B58-37A1C6EE5367}" type="presParOf" srcId="{254CA20B-E231-45E7-A227-A35A606C11BA}" destId="{5EB2E10A-C8E1-45E8-A6A2-FAFF5B8D4894}" srcOrd="1" destOrd="0" presId="urn:microsoft.com/office/officeart/2005/8/layout/default"/>
    <dgm:cxn modelId="{FF508825-CDDE-459E-BA46-78563F81727E}" type="presParOf" srcId="{254CA20B-E231-45E7-A227-A35A606C11BA}" destId="{FEB6E759-28E5-40EF-B530-FAC4CF654CDC}" srcOrd="2" destOrd="0" presId="urn:microsoft.com/office/officeart/2005/8/layout/default"/>
    <dgm:cxn modelId="{86731C23-210B-49DF-BF71-DB5AF1AAFC66}" type="presParOf" srcId="{254CA20B-E231-45E7-A227-A35A606C11BA}" destId="{298F445F-DD45-43B5-BD8D-C9200AFDD6C9}" srcOrd="3" destOrd="0" presId="urn:microsoft.com/office/officeart/2005/8/layout/default"/>
    <dgm:cxn modelId="{6A125FB9-D90B-4F94-BB0E-D30B2E083A55}" type="presParOf" srcId="{254CA20B-E231-45E7-A227-A35A606C11BA}" destId="{38BC15AD-471C-46AB-8010-D78E0A7AB651}" srcOrd="4" destOrd="0" presId="urn:microsoft.com/office/officeart/2005/8/layout/default"/>
    <dgm:cxn modelId="{C8066317-76FD-44A6-93B9-8384D49E7092}" type="presParOf" srcId="{254CA20B-E231-45E7-A227-A35A606C11BA}" destId="{5EBA7CB3-EAD9-4B8C-AD3A-80EAE1A5AF14}" srcOrd="5" destOrd="0" presId="urn:microsoft.com/office/officeart/2005/8/layout/default"/>
    <dgm:cxn modelId="{5AF7247C-1DC3-4B2C-A33B-B8675AEDBBD3}" type="presParOf" srcId="{254CA20B-E231-45E7-A227-A35A606C11BA}" destId="{4CDA4E2C-87AF-4CB5-B57F-E2872A154E77}" srcOrd="6" destOrd="0" presId="urn:microsoft.com/office/officeart/2005/8/layout/default"/>
    <dgm:cxn modelId="{A2169A85-C6E0-4E85-9020-4A59941E99A9}" type="presParOf" srcId="{254CA20B-E231-45E7-A227-A35A606C11BA}" destId="{E0D10B7F-97FD-4372-9138-1E17C2CCEDEF}" srcOrd="7" destOrd="0" presId="urn:microsoft.com/office/officeart/2005/8/layout/default"/>
    <dgm:cxn modelId="{F3B895B4-FC3C-4C91-B60D-20A883A25843}" type="presParOf" srcId="{254CA20B-E231-45E7-A227-A35A606C11BA}" destId="{B89172DA-0D64-4A93-B0CE-1D8A9CAF1DAB}" srcOrd="8" destOrd="0" presId="urn:microsoft.com/office/officeart/2005/8/layout/default"/>
    <dgm:cxn modelId="{E46C3DA3-8EBE-43D4-BCD3-7C9AC4FBB4CC}" type="presParOf" srcId="{254CA20B-E231-45E7-A227-A35A606C11BA}" destId="{4A4B3844-8E92-4F4A-912E-C20E03514289}" srcOrd="9" destOrd="0" presId="urn:microsoft.com/office/officeart/2005/8/layout/default"/>
    <dgm:cxn modelId="{3A50DB4B-1B80-4082-BFB1-BCDB0FA1D443}" type="presParOf" srcId="{254CA20B-E231-45E7-A227-A35A606C11BA}" destId="{5B18D98E-04DF-4DA4-8B17-F52E158D35A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BD6B-5437-42E9-A661-EC456CBCB943}">
      <dsp:nvSpPr>
        <dsp:cNvPr id="0" name=""/>
        <dsp:cNvSpPr/>
      </dsp:nvSpPr>
      <dsp:spPr>
        <a:xfrm>
          <a:off x="1203781" y="723"/>
          <a:ext cx="2545667" cy="15274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It’s SharePoint, Outlook, Skype, Teams, and OneDrive</a:t>
          </a:r>
        </a:p>
      </dsp:txBody>
      <dsp:txXfrm>
        <a:off x="1203781" y="723"/>
        <a:ext cx="2545667" cy="1527400"/>
      </dsp:txXfrm>
    </dsp:sp>
    <dsp:sp modelId="{FEB6E759-28E5-40EF-B530-FAC4CF654CDC}">
      <dsp:nvSpPr>
        <dsp:cNvPr id="0" name=""/>
        <dsp:cNvSpPr/>
      </dsp:nvSpPr>
      <dsp:spPr>
        <a:xfrm>
          <a:off x="4004016" y="723"/>
          <a:ext cx="2545667" cy="1527400"/>
        </a:xfrm>
        <a:prstGeom prst="rect">
          <a:avLst/>
        </a:prstGeom>
        <a:solidFill>
          <a:schemeClr val="accent2">
            <a:hueOff val="-277188"/>
            <a:satOff val="-985"/>
            <a:lumOff val="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Its in the Cloud</a:t>
          </a:r>
        </a:p>
      </dsp:txBody>
      <dsp:txXfrm>
        <a:off x="4004016" y="723"/>
        <a:ext cx="2545667" cy="1527400"/>
      </dsp:txXfrm>
    </dsp:sp>
    <dsp:sp modelId="{38BC15AD-471C-46AB-8010-D78E0A7AB651}">
      <dsp:nvSpPr>
        <dsp:cNvPr id="0" name=""/>
        <dsp:cNvSpPr/>
      </dsp:nvSpPr>
      <dsp:spPr>
        <a:xfrm>
          <a:off x="6804250" y="723"/>
          <a:ext cx="2545667" cy="1527400"/>
        </a:xfrm>
        <a:prstGeom prst="rect">
          <a:avLst/>
        </a:prstGeom>
        <a:solidFill>
          <a:schemeClr val="accent2">
            <a:hueOff val="-554376"/>
            <a:satOff val="-1971"/>
            <a:lumOff val="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Its accessible anywhere with internet</a:t>
          </a:r>
        </a:p>
      </dsp:txBody>
      <dsp:txXfrm>
        <a:off x="6804250" y="723"/>
        <a:ext cx="2545667" cy="1527400"/>
      </dsp:txXfrm>
    </dsp:sp>
    <dsp:sp modelId="{4CDA4E2C-87AF-4CB5-B57F-E2872A154E77}">
      <dsp:nvSpPr>
        <dsp:cNvPr id="0" name=""/>
        <dsp:cNvSpPr/>
      </dsp:nvSpPr>
      <dsp:spPr>
        <a:xfrm>
          <a:off x="1203781" y="1782691"/>
          <a:ext cx="2545667" cy="1527400"/>
        </a:xfrm>
        <a:prstGeom prst="rect">
          <a:avLst/>
        </a:prstGeom>
        <a:solidFill>
          <a:schemeClr val="accent2">
            <a:hueOff val="-831565"/>
            <a:satOff val="-2956"/>
            <a:lumOff val="58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Its searchable</a:t>
          </a:r>
        </a:p>
      </dsp:txBody>
      <dsp:txXfrm>
        <a:off x="1203781" y="1782691"/>
        <a:ext cx="2545667" cy="1527400"/>
      </dsp:txXfrm>
    </dsp:sp>
    <dsp:sp modelId="{B89172DA-0D64-4A93-B0CE-1D8A9CAF1DAB}">
      <dsp:nvSpPr>
        <dsp:cNvPr id="0" name=""/>
        <dsp:cNvSpPr/>
      </dsp:nvSpPr>
      <dsp:spPr>
        <a:xfrm>
          <a:off x="4004016" y="1782691"/>
          <a:ext cx="2545667" cy="1527400"/>
        </a:xfrm>
        <a:prstGeom prst="rect">
          <a:avLst/>
        </a:prstGeom>
        <a:solidFill>
          <a:schemeClr val="accent2">
            <a:hueOff val="-1108753"/>
            <a:satOff val="-3942"/>
            <a:lumOff val="7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“Living” Holds (similar to Litigation Holds but </a:t>
          </a:r>
          <a:r>
            <a:rPr lang="en-US" sz="2300" u="sng" kern="1200" dirty="0"/>
            <a:t>Not</a:t>
          </a:r>
          <a:r>
            <a:rPr lang="en-US" sz="2300" kern="1200" dirty="0"/>
            <a:t>)</a:t>
          </a:r>
        </a:p>
      </dsp:txBody>
      <dsp:txXfrm>
        <a:off x="4004016" y="1782691"/>
        <a:ext cx="2545667" cy="1527400"/>
      </dsp:txXfrm>
    </dsp:sp>
    <dsp:sp modelId="{5B18D98E-04DF-4DA4-8B17-F52E158D35AA}">
      <dsp:nvSpPr>
        <dsp:cNvPr id="0" name=""/>
        <dsp:cNvSpPr/>
      </dsp:nvSpPr>
      <dsp:spPr>
        <a:xfrm>
          <a:off x="6804250" y="1782691"/>
          <a:ext cx="2545667" cy="1527400"/>
        </a:xfrm>
        <a:prstGeom prst="rect">
          <a:avLst/>
        </a:prstGeom>
        <a:solidFill>
          <a:schemeClr val="accent2">
            <a:hueOff val="-1385941"/>
            <a:satOff val="-4927"/>
            <a:lumOff val="98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Export records from 0365</a:t>
          </a:r>
        </a:p>
      </dsp:txBody>
      <dsp:txXfrm>
        <a:off x="6804250" y="1782691"/>
        <a:ext cx="2545667" cy="1527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10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23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23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847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359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42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73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326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07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4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52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3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21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6/3/2020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62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6/3/2020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02974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cs.microsoft.com/en-us/office365/securitycompliance/content-sear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com/imgres?imgurl=https%3A%2F%2Fwww.pinclipart.com%2Fpicdir%2Fmiddle%2F0-4995_6-loupe-clipart-preview-loupe-clipart-9-hdclipartall.png&amp;imgrefurl=https%3A%2F%2Fwww.pinclipart.com%2Fpindetail%2FTRmT_6-loupe-clipart-preview-loupe-clipart-9-hdclipartall%2F&amp;docid=CEy7NcxbU7stmM&amp;tbnid=ca4tmgKYECVPiM%3A&amp;vet=10ahUKEwjN_MHI9vXiAhXKxlQKHRh2AuIQMwhQKAQwBA..i&amp;w=880&amp;h=800&amp;bih=824&amp;biw=1684&amp;q=preview%20in%20clipart&amp;ved=0ahUKEwjN_MHI9vXiAhXKxlQKHRh2AuIQMwhQKAQwBA&amp;iact=mrc&amp;uact=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16C8-8FAA-455A-980F-BF1DB4E74BFB}"/>
              </a:ext>
            </a:extLst>
          </p:cNvPr>
          <p:cNvSpPr>
            <a:spLocks noGrp="1"/>
          </p:cNvSpPr>
          <p:nvPr>
            <p:ph type="ctrTitle"/>
          </p:nvPr>
        </p:nvSpPr>
        <p:spPr/>
        <p:txBody>
          <a:bodyPr/>
          <a:lstStyle/>
          <a:p>
            <a:r>
              <a:rPr lang="en-US" dirty="0">
                <a:solidFill>
                  <a:schemeClr val="bg1"/>
                </a:solidFill>
              </a:rPr>
              <a:t>MICROSOFT 0365</a:t>
            </a:r>
          </a:p>
        </p:txBody>
      </p:sp>
      <p:sp>
        <p:nvSpPr>
          <p:cNvPr id="3" name="Subtitle 2">
            <a:extLst>
              <a:ext uri="{FF2B5EF4-FFF2-40B4-BE49-F238E27FC236}">
                <a16:creationId xmlns:a16="http://schemas.microsoft.com/office/drawing/2014/main" id="{6E42C442-DEC5-48B0-B29D-7D7ED02FBE14}"/>
              </a:ext>
            </a:extLst>
          </p:cNvPr>
          <p:cNvSpPr>
            <a:spLocks noGrp="1"/>
          </p:cNvSpPr>
          <p:nvPr>
            <p:ph type="subTitle" idx="1"/>
          </p:nvPr>
        </p:nvSpPr>
        <p:spPr/>
        <p:txBody>
          <a:bodyPr>
            <a:normAutofit fontScale="92500" lnSpcReduction="20000"/>
          </a:bodyPr>
          <a:lstStyle/>
          <a:p>
            <a:r>
              <a:rPr lang="en-US" sz="2800" dirty="0"/>
              <a:t>eDiscovery Intro</a:t>
            </a:r>
          </a:p>
        </p:txBody>
      </p:sp>
    </p:spTree>
    <p:extLst>
      <p:ext uri="{BB962C8B-B14F-4D97-AF65-F5344CB8AC3E}">
        <p14:creationId xmlns:p14="http://schemas.microsoft.com/office/powerpoint/2010/main" val="242458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D49D-7956-4CD1-AE4B-66D6542982AC}"/>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dirty="0"/>
              <a:t>Select  +Create a case</a:t>
            </a:r>
          </a:p>
        </p:txBody>
      </p:sp>
      <p:pic>
        <p:nvPicPr>
          <p:cNvPr id="4" name="Content Placeholder 7">
            <a:extLst>
              <a:ext uri="{FF2B5EF4-FFF2-40B4-BE49-F238E27FC236}">
                <a16:creationId xmlns:a16="http://schemas.microsoft.com/office/drawing/2014/main" id="{C5A8C023-0B26-4216-AD28-E1536B3A3E81}"/>
              </a:ext>
            </a:extLst>
          </p:cNvPr>
          <p:cNvPicPr>
            <a:picLocks noGrp="1" noChangeAspect="1"/>
          </p:cNvPicPr>
          <p:nvPr>
            <p:ph idx="1"/>
          </p:nvPr>
        </p:nvPicPr>
        <p:blipFill rotWithShape="1">
          <a:blip r:embed="rId2"/>
          <a:srcRect b="24428"/>
          <a:stretch/>
        </p:blipFill>
        <p:spPr>
          <a:xfrm>
            <a:off x="527465" y="1832"/>
            <a:ext cx="11137070" cy="4460747"/>
          </a:xfrm>
          <a:prstGeom prst="roundRect">
            <a:avLst>
              <a:gd name="adj" fmla="val 3876"/>
            </a:avLst>
          </a:prstGeom>
          <a:ln>
            <a:solidFill>
              <a:srgbClr val="FF0000"/>
            </a:solidFill>
          </a:ln>
          <a:effectLst/>
        </p:spPr>
      </p:pic>
      <p:sp>
        <p:nvSpPr>
          <p:cNvPr id="5" name="Rectangle 4">
            <a:extLst>
              <a:ext uri="{FF2B5EF4-FFF2-40B4-BE49-F238E27FC236}">
                <a16:creationId xmlns:a16="http://schemas.microsoft.com/office/drawing/2014/main" id="{11F12F4A-7F9E-4E40-A3EC-3F0EEAAA7165}"/>
              </a:ext>
            </a:extLst>
          </p:cNvPr>
          <p:cNvSpPr/>
          <p:nvPr/>
        </p:nvSpPr>
        <p:spPr>
          <a:xfrm>
            <a:off x="4696287" y="2068497"/>
            <a:ext cx="968532" cy="355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402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86B0-4984-41C8-8B7E-811FBD4DF8D1}"/>
              </a:ext>
            </a:extLst>
          </p:cNvPr>
          <p:cNvSpPr>
            <a:spLocks noGrp="1"/>
          </p:cNvSpPr>
          <p:nvPr>
            <p:ph type="title"/>
          </p:nvPr>
        </p:nvSpPr>
        <p:spPr>
          <a:xfrm>
            <a:off x="810000" y="447188"/>
            <a:ext cx="5359921" cy="970450"/>
          </a:xfrm>
        </p:spPr>
        <p:txBody>
          <a:bodyPr vert="horz" lIns="91440" tIns="45720" rIns="91440" bIns="45720" rtlCol="0">
            <a:normAutofit fontScale="90000"/>
          </a:bodyPr>
          <a:lstStyle/>
          <a:p>
            <a:r>
              <a:rPr lang="en-US" dirty="0">
                <a:solidFill>
                  <a:schemeClr val="bg1"/>
                </a:solidFill>
              </a:rPr>
              <a:t>Creating a new case.</a:t>
            </a:r>
          </a:p>
        </p:txBody>
      </p:sp>
      <p:sp>
        <p:nvSpPr>
          <p:cNvPr id="37" name="Content Placeholder 36">
            <a:extLst>
              <a:ext uri="{FF2B5EF4-FFF2-40B4-BE49-F238E27FC236}">
                <a16:creationId xmlns:a16="http://schemas.microsoft.com/office/drawing/2014/main" id="{3700389A-21A8-4BD9-A5C7-1176D5B4A1E0}"/>
              </a:ext>
            </a:extLst>
          </p:cNvPr>
          <p:cNvSpPr>
            <a:spLocks noGrp="1"/>
          </p:cNvSpPr>
          <p:nvPr>
            <p:ph idx="1"/>
          </p:nvPr>
        </p:nvSpPr>
        <p:spPr>
          <a:xfrm>
            <a:off x="818712" y="2222287"/>
            <a:ext cx="5351209" cy="3636511"/>
          </a:xfrm>
        </p:spPr>
        <p:txBody>
          <a:bodyPr>
            <a:normAutofit/>
          </a:bodyPr>
          <a:lstStyle/>
          <a:p>
            <a:r>
              <a:rPr lang="en-US" sz="2800" b="1" u="sng" dirty="0"/>
              <a:t>Note:</a:t>
            </a:r>
            <a:r>
              <a:rPr lang="en-US" sz="2800" dirty="0"/>
              <a:t> </a:t>
            </a:r>
            <a:r>
              <a:rPr lang="en-US" dirty="0"/>
              <a:t>Case names must have an agency's acronym as well as a unique name. Names cannot be re-used or duplicated throughout the entire eDiscovery platform, regardless of the Case. </a:t>
            </a:r>
            <a:r>
              <a:rPr lang="en-US" u="sng" dirty="0"/>
              <a:t>Ever. </a:t>
            </a:r>
          </a:p>
          <a:p>
            <a:r>
              <a:rPr lang="en-US" dirty="0"/>
              <a:t>255 character name limit</a:t>
            </a:r>
          </a:p>
        </p:txBody>
      </p:sp>
      <p:sp>
        <p:nvSpPr>
          <p:cNvPr id="48" name="Rectangle 41">
            <a:extLst>
              <a:ext uri="{FF2B5EF4-FFF2-40B4-BE49-F238E27FC236}">
                <a16:creationId xmlns:a16="http://schemas.microsoft.com/office/drawing/2014/main" id="{2550FEC4-B5DD-4289-A5C7-9EA1C9F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17">
            <a:extLst>
              <a:ext uri="{FF2B5EF4-FFF2-40B4-BE49-F238E27FC236}">
                <a16:creationId xmlns:a16="http://schemas.microsoft.com/office/drawing/2014/main" id="{EAF37F7B-10DB-42C1-B6DF-52912D0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Content Placeholder 4" descr="A screenshot of a cell phone&#10;&#10;Description generated with very high confidence">
            <a:extLst>
              <a:ext uri="{FF2B5EF4-FFF2-40B4-BE49-F238E27FC236}">
                <a16:creationId xmlns:a16="http://schemas.microsoft.com/office/drawing/2014/main" id="{FEF10ED2-80E7-4C6F-AF58-3D719573BD4B}"/>
              </a:ext>
            </a:extLst>
          </p:cNvPr>
          <p:cNvPicPr>
            <a:picLocks noChangeAspect="1"/>
          </p:cNvPicPr>
          <p:nvPr/>
        </p:nvPicPr>
        <p:blipFill rotWithShape="1">
          <a:blip r:embed="rId2"/>
          <a:srcRect l="4252" r="4520" b="5"/>
          <a:stretch/>
        </p:blipFill>
        <p:spPr>
          <a:xfrm>
            <a:off x="7410517" y="1258529"/>
            <a:ext cx="3832042" cy="4330205"/>
          </a:xfrm>
          <a:prstGeom prst="rect">
            <a:avLst/>
          </a:prstGeom>
        </p:spPr>
      </p:pic>
    </p:spTree>
    <p:extLst>
      <p:ext uri="{BB962C8B-B14F-4D97-AF65-F5344CB8AC3E}">
        <p14:creationId xmlns:p14="http://schemas.microsoft.com/office/powerpoint/2010/main" val="253152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B0D2E3E-F265-49F1-B04B-22D8E5ACD062}"/>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000">
                <a:solidFill>
                  <a:schemeClr val="bg1"/>
                </a:solidFill>
              </a:rPr>
              <a:t>Options to add Members and Roles</a:t>
            </a:r>
            <a:endParaRPr lang="en-US" sz="5000" dirty="0">
              <a:solidFill>
                <a:schemeClr val="bg1"/>
              </a:solidFill>
            </a:endParaRPr>
          </a:p>
        </p:txBody>
      </p:sp>
      <p:sp>
        <p:nvSpPr>
          <p:cNvPr id="13" name="Rectangle 12">
            <a:extLst>
              <a:ext uri="{FF2B5EF4-FFF2-40B4-BE49-F238E27FC236}">
                <a16:creationId xmlns:a16="http://schemas.microsoft.com/office/drawing/2014/main" id="{8463C51E-4C59-4602-8432-5BB95E37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3BD741A-3F41-45C2-A7D1-440BB2354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2" descr="A screenshot of a cell phone&#10;&#10;Description generated with very high confidence">
            <a:extLst>
              <a:ext uri="{FF2B5EF4-FFF2-40B4-BE49-F238E27FC236}">
                <a16:creationId xmlns:a16="http://schemas.microsoft.com/office/drawing/2014/main" id="{72D9E40F-2B45-4E3B-B44B-D1DF063EA539}"/>
              </a:ext>
            </a:extLst>
          </p:cNvPr>
          <p:cNvPicPr>
            <a:picLocks noGrp="1" noChangeAspect="1"/>
          </p:cNvPicPr>
          <p:nvPr>
            <p:ph idx="1"/>
          </p:nvPr>
        </p:nvPicPr>
        <p:blipFill>
          <a:blip r:embed="rId2"/>
          <a:stretch>
            <a:fillRect/>
          </a:stretch>
        </p:blipFill>
        <p:spPr>
          <a:xfrm>
            <a:off x="6614652" y="237376"/>
            <a:ext cx="3048000" cy="6383247"/>
          </a:xfrm>
          <a:prstGeom prst="rect">
            <a:avLst/>
          </a:prstGeom>
        </p:spPr>
      </p:pic>
      <p:sp>
        <p:nvSpPr>
          <p:cNvPr id="2" name="Rectangle 1">
            <a:extLst>
              <a:ext uri="{FF2B5EF4-FFF2-40B4-BE49-F238E27FC236}">
                <a16:creationId xmlns:a16="http://schemas.microsoft.com/office/drawing/2014/main" id="{26BA5892-ABEA-437A-BF5C-61EE1DFE5042}"/>
              </a:ext>
            </a:extLst>
          </p:cNvPr>
          <p:cNvSpPr/>
          <p:nvPr/>
        </p:nvSpPr>
        <p:spPr>
          <a:xfrm>
            <a:off x="1798320" y="6225540"/>
            <a:ext cx="259080" cy="185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1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54F5-2C9F-40A0-BC62-4A234D18341D}"/>
              </a:ext>
            </a:extLst>
          </p:cNvPr>
          <p:cNvSpPr>
            <a:spLocks noGrp="1"/>
          </p:cNvSpPr>
          <p:nvPr>
            <p:ph type="title"/>
          </p:nvPr>
        </p:nvSpPr>
        <p:spPr>
          <a:xfrm>
            <a:off x="506027" y="4524570"/>
            <a:ext cx="10858218" cy="1893985"/>
          </a:xfrm>
        </p:spPr>
        <p:txBody>
          <a:bodyPr vert="horz" lIns="91440" tIns="45720" rIns="91440" bIns="45720" rtlCol="0" anchor="b">
            <a:noAutofit/>
          </a:bodyPr>
          <a:lstStyle/>
          <a:p>
            <a:r>
              <a:rPr lang="en-US" sz="2000" b="0" dirty="0"/>
              <a:t>Holds: used to place content on hold from retention policies. Because 0365 is in current time, it will continually look for new content matching the Hold. Useful for placing holds on large amounts of data (example: all records regarding traffic cones) or if you need an entire mailbox on hold (example: employee investigation). Because of the continual searching, it may not be the best choice for a Litigation Hold as currently understood and utilized.</a:t>
            </a:r>
          </a:p>
        </p:txBody>
      </p:sp>
      <p:pic>
        <p:nvPicPr>
          <p:cNvPr id="27" name="Content Placeholder 3">
            <a:extLst>
              <a:ext uri="{FF2B5EF4-FFF2-40B4-BE49-F238E27FC236}">
                <a16:creationId xmlns:a16="http://schemas.microsoft.com/office/drawing/2014/main" id="{D81C5404-DD33-44FF-B554-5060931B4E71}"/>
              </a:ext>
            </a:extLst>
          </p:cNvPr>
          <p:cNvPicPr>
            <a:picLocks noGrp="1" noChangeAspect="1"/>
          </p:cNvPicPr>
          <p:nvPr>
            <p:ph idx="1"/>
          </p:nvPr>
        </p:nvPicPr>
        <p:blipFill>
          <a:blip r:embed="rId2"/>
          <a:stretch>
            <a:fillRect/>
          </a:stretch>
        </p:blipFill>
        <p:spPr>
          <a:xfrm>
            <a:off x="635457" y="640080"/>
            <a:ext cx="7455854" cy="3602736"/>
          </a:xfrm>
          <a:prstGeom prst="roundRect">
            <a:avLst>
              <a:gd name="adj" fmla="val 3876"/>
            </a:avLst>
          </a:prstGeom>
          <a:ln>
            <a:solidFill>
              <a:schemeClr val="accent1"/>
            </a:solidFill>
          </a:ln>
          <a:effectLst/>
        </p:spPr>
      </p:pic>
      <p:sp>
        <p:nvSpPr>
          <p:cNvPr id="3" name="Rectangle 2">
            <a:extLst>
              <a:ext uri="{FF2B5EF4-FFF2-40B4-BE49-F238E27FC236}">
                <a16:creationId xmlns:a16="http://schemas.microsoft.com/office/drawing/2014/main" id="{5984C80A-BB97-463D-9ED5-7BA568C678EB}"/>
              </a:ext>
            </a:extLst>
          </p:cNvPr>
          <p:cNvSpPr/>
          <p:nvPr/>
        </p:nvSpPr>
        <p:spPr>
          <a:xfrm>
            <a:off x="1473693" y="1944210"/>
            <a:ext cx="949911" cy="3886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863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978E-1ECD-41D2-9B2D-0D2FC39B1927}"/>
              </a:ext>
            </a:extLst>
          </p:cNvPr>
          <p:cNvSpPr>
            <a:spLocks noGrp="1"/>
          </p:cNvSpPr>
          <p:nvPr>
            <p:ph type="title"/>
          </p:nvPr>
        </p:nvSpPr>
        <p:spPr>
          <a:xfrm>
            <a:off x="818713" y="33094"/>
            <a:ext cx="3413084" cy="1559412"/>
          </a:xfrm>
        </p:spPr>
        <p:txBody>
          <a:bodyPr>
            <a:normAutofit/>
          </a:bodyPr>
          <a:lstStyle/>
          <a:p>
            <a:r>
              <a:rPr lang="en-US" sz="3200" dirty="0">
                <a:solidFill>
                  <a:schemeClr val="bg1"/>
                </a:solidFill>
              </a:rPr>
              <a:t>Creating a Hold</a:t>
            </a:r>
          </a:p>
        </p:txBody>
      </p:sp>
      <p:sp>
        <p:nvSpPr>
          <p:cNvPr id="9" name="Content Placeholder 8">
            <a:extLst>
              <a:ext uri="{FF2B5EF4-FFF2-40B4-BE49-F238E27FC236}">
                <a16:creationId xmlns:a16="http://schemas.microsoft.com/office/drawing/2014/main" id="{976F15AC-BA63-4E63-8FCC-AA0DF919CB27}"/>
              </a:ext>
            </a:extLst>
          </p:cNvPr>
          <p:cNvSpPr>
            <a:spLocks noGrp="1"/>
          </p:cNvSpPr>
          <p:nvPr>
            <p:ph idx="1"/>
          </p:nvPr>
        </p:nvSpPr>
        <p:spPr>
          <a:xfrm>
            <a:off x="818713" y="2413000"/>
            <a:ext cx="3404372" cy="3632200"/>
          </a:xfrm>
        </p:spPr>
        <p:txBody>
          <a:bodyPr>
            <a:normAutofit/>
          </a:bodyPr>
          <a:lstStyle/>
          <a:p>
            <a:r>
              <a:rPr lang="en-US" sz="1600" dirty="0"/>
              <a:t>You are able to Name the Hold, </a:t>
            </a:r>
          </a:p>
          <a:p>
            <a:r>
              <a:rPr lang="en-US" sz="1600" dirty="0"/>
              <a:t>Choose where (SharePoint, OneDrive, Email) and </a:t>
            </a:r>
          </a:p>
          <a:p>
            <a:r>
              <a:rPr lang="en-US" sz="1600" dirty="0"/>
              <a:t>Determine the specific information to target. </a:t>
            </a:r>
          </a:p>
          <a:p>
            <a:r>
              <a:rPr lang="en-US" sz="1600" dirty="0"/>
              <a:t>Determine specific parameters or choose all.</a:t>
            </a:r>
          </a:p>
          <a:p>
            <a:r>
              <a:rPr lang="en-US" sz="1600" dirty="0"/>
              <a:t>Run searches specifically against the Hold(s).</a:t>
            </a:r>
          </a:p>
          <a:p>
            <a:pPr marL="0" indent="0">
              <a:buNone/>
            </a:pPr>
            <a:endParaRPr lang="en-US" sz="1600" dirty="0"/>
          </a:p>
        </p:txBody>
      </p:sp>
      <p:pic>
        <p:nvPicPr>
          <p:cNvPr id="7" name="Content Placeholder 3">
            <a:extLst>
              <a:ext uri="{FF2B5EF4-FFF2-40B4-BE49-F238E27FC236}">
                <a16:creationId xmlns:a16="http://schemas.microsoft.com/office/drawing/2014/main" id="{F6FEB564-03EA-4106-B9BD-2D6EE151C714}"/>
              </a:ext>
            </a:extLst>
          </p:cNvPr>
          <p:cNvPicPr>
            <a:picLocks noChangeAspect="1"/>
          </p:cNvPicPr>
          <p:nvPr/>
        </p:nvPicPr>
        <p:blipFill rotWithShape="1">
          <a:blip r:embed="rId2"/>
          <a:srcRect l="345" r="36221" b="9092"/>
          <a:stretch/>
        </p:blipFill>
        <p:spPr>
          <a:xfrm>
            <a:off x="5603706" y="1837716"/>
            <a:ext cx="5638853" cy="3171831"/>
          </a:xfrm>
          <a:prstGeom prst="rect">
            <a:avLst/>
          </a:prstGeom>
        </p:spPr>
      </p:pic>
    </p:spTree>
    <p:extLst>
      <p:ext uri="{BB962C8B-B14F-4D97-AF65-F5344CB8AC3E}">
        <p14:creationId xmlns:p14="http://schemas.microsoft.com/office/powerpoint/2010/main" val="93156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4CE5-A0DD-47AE-88A9-8BD86C5452B7}"/>
              </a:ext>
            </a:extLst>
          </p:cNvPr>
          <p:cNvSpPr>
            <a:spLocks noGrp="1"/>
          </p:cNvSpPr>
          <p:nvPr>
            <p:ph type="title"/>
          </p:nvPr>
        </p:nvSpPr>
        <p:spPr/>
        <p:txBody>
          <a:bodyPr>
            <a:normAutofit/>
          </a:bodyPr>
          <a:lstStyle/>
          <a:p>
            <a:r>
              <a:rPr lang="en-US" dirty="0">
                <a:solidFill>
                  <a:schemeClr val="bg1"/>
                </a:solidFill>
              </a:rPr>
              <a:t>More Hold Information…</a:t>
            </a:r>
          </a:p>
        </p:txBody>
      </p:sp>
      <p:sp>
        <p:nvSpPr>
          <p:cNvPr id="3" name="Content Placeholder 2">
            <a:extLst>
              <a:ext uri="{FF2B5EF4-FFF2-40B4-BE49-F238E27FC236}">
                <a16:creationId xmlns:a16="http://schemas.microsoft.com/office/drawing/2014/main" id="{B110B14E-EFCF-46CA-9FC2-59642CA00EB2}"/>
              </a:ext>
            </a:extLst>
          </p:cNvPr>
          <p:cNvSpPr>
            <a:spLocks noGrp="1"/>
          </p:cNvSpPr>
          <p:nvPr>
            <p:ph idx="1"/>
          </p:nvPr>
        </p:nvSpPr>
        <p:spPr>
          <a:xfrm>
            <a:off x="810000" y="2268071"/>
            <a:ext cx="7199220" cy="4240305"/>
          </a:xfrm>
        </p:spPr>
        <p:txBody>
          <a:bodyPr>
            <a:normAutofit fontScale="85000" lnSpcReduction="10000"/>
          </a:bodyPr>
          <a:lstStyle/>
          <a:p>
            <a:r>
              <a:rPr lang="en-US" dirty="0"/>
              <a:t>Holds preserve data expiration while running long search investigations.</a:t>
            </a:r>
          </a:p>
          <a:p>
            <a:r>
              <a:rPr lang="en-US" dirty="0"/>
              <a:t>Holds can take 24 hrs. to take effect</a:t>
            </a:r>
          </a:p>
          <a:p>
            <a:r>
              <a:rPr lang="en-US" dirty="0"/>
              <a:t>Max of 10,000 holds across all eDiscovery cases</a:t>
            </a:r>
          </a:p>
          <a:p>
            <a:r>
              <a:rPr lang="en-US" b="1" dirty="0"/>
              <a:t>You cannot run a search and decide to place a hold on the results – it is not retroactive!</a:t>
            </a:r>
          </a:p>
          <a:p>
            <a:r>
              <a:rPr lang="en-US" dirty="0"/>
              <a:t>“The number of items on hold also includes unindexed items found in the content locations. Note that if you create a query-based hold, all unindexed items in the content locations are placed on hold. This includes unindexed items that don't match the search criteria of a query-based hold and unindexed items that might fall outside of a date range condition”.  Microsoft</a:t>
            </a:r>
          </a:p>
          <a:p>
            <a:r>
              <a:rPr lang="en-US" dirty="0"/>
              <a:t>After 5 Holds on 1 mailbox, the entire mailbox will automatically be on Hold until 1 Hold is removed.</a:t>
            </a:r>
          </a:p>
          <a:p>
            <a:r>
              <a:rPr lang="en-US" dirty="0"/>
              <a:t>Cannot place a Hold on ALL agency mailboxes at one time (you can run a search on ALL mailboxes)</a:t>
            </a:r>
          </a:p>
          <a:p>
            <a:endParaRPr lang="en-US" dirty="0"/>
          </a:p>
        </p:txBody>
      </p:sp>
      <p:pic>
        <p:nvPicPr>
          <p:cNvPr id="7" name="Graphic 6" descr="Checkmark">
            <a:extLst>
              <a:ext uri="{FF2B5EF4-FFF2-40B4-BE49-F238E27FC236}">
                <a16:creationId xmlns:a16="http://schemas.microsoft.com/office/drawing/2014/main" id="{D2E150AE-B9FA-4ECB-AFF4-38284999A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6138" y="2814638"/>
            <a:ext cx="2913062" cy="29130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85624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7E8F-98EA-4FBC-9CC6-0B2361E16D48}"/>
              </a:ext>
            </a:extLst>
          </p:cNvPr>
          <p:cNvSpPr>
            <a:spLocks noGrp="1"/>
          </p:cNvSpPr>
          <p:nvPr>
            <p:ph type="title"/>
          </p:nvPr>
        </p:nvSpPr>
        <p:spPr>
          <a:xfrm>
            <a:off x="695974" y="1606763"/>
            <a:ext cx="4961534" cy="3781101"/>
          </a:xfrm>
        </p:spPr>
        <p:txBody>
          <a:bodyPr vert="horz" lIns="91440" tIns="45720" rIns="91440" bIns="45720" rtlCol="0" anchor="b">
            <a:normAutofit fontScale="90000"/>
          </a:bodyPr>
          <a:lstStyle/>
          <a:p>
            <a:r>
              <a:rPr lang="en-US" sz="5400" dirty="0"/>
              <a:t>After running a Hold, you can see statistics on the results.</a:t>
            </a:r>
          </a:p>
        </p:txBody>
      </p:sp>
      <p:pic>
        <p:nvPicPr>
          <p:cNvPr id="17" name="Content Placeholder 5">
            <a:extLst>
              <a:ext uri="{FF2B5EF4-FFF2-40B4-BE49-F238E27FC236}">
                <a16:creationId xmlns:a16="http://schemas.microsoft.com/office/drawing/2014/main" id="{10A5C313-E351-4872-B2E3-466FA2649402}"/>
              </a:ext>
            </a:extLst>
          </p:cNvPr>
          <p:cNvPicPr>
            <a:picLocks noGrp="1" noChangeAspect="1"/>
          </p:cNvPicPr>
          <p:nvPr>
            <p:ph idx="1"/>
          </p:nvPr>
        </p:nvPicPr>
        <p:blipFill rotWithShape="1">
          <a:blip r:embed="rId2"/>
          <a:srcRect t="1809" r="-2" b="1080"/>
          <a:stretch/>
        </p:blipFill>
        <p:spPr>
          <a:xfrm>
            <a:off x="6100916" y="10"/>
            <a:ext cx="6091084" cy="6857990"/>
          </a:xfrm>
          <a:prstGeom prst="rect">
            <a:avLst/>
          </a:prstGeom>
        </p:spPr>
      </p:pic>
      <p:sp>
        <p:nvSpPr>
          <p:cNvPr id="8" name="Rectangle 7">
            <a:extLst>
              <a:ext uri="{FF2B5EF4-FFF2-40B4-BE49-F238E27FC236}">
                <a16:creationId xmlns:a16="http://schemas.microsoft.com/office/drawing/2014/main" id="{44AD32A7-2EF0-4CAF-AC58-AB59910B8840}"/>
              </a:ext>
            </a:extLst>
          </p:cNvPr>
          <p:cNvSpPr/>
          <p:nvPr/>
        </p:nvSpPr>
        <p:spPr>
          <a:xfrm>
            <a:off x="6229350" y="1876425"/>
            <a:ext cx="3038475" cy="3867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197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BDE9-B9E6-49D2-83F0-31CC7568A0C8}"/>
              </a:ext>
            </a:extLst>
          </p:cNvPr>
          <p:cNvSpPr>
            <a:spLocks noGrp="1"/>
          </p:cNvSpPr>
          <p:nvPr>
            <p:ph type="title"/>
          </p:nvPr>
        </p:nvSpPr>
        <p:spPr>
          <a:effectLst/>
        </p:spPr>
        <p:txBody>
          <a:bodyPr anchor="ctr">
            <a:normAutofit/>
          </a:bodyPr>
          <a:lstStyle/>
          <a:p>
            <a:pPr algn="ctr"/>
            <a:r>
              <a:rPr lang="en-US" sz="4400" dirty="0">
                <a:solidFill>
                  <a:schemeClr val="bg1"/>
                </a:solidFill>
              </a:rPr>
              <a:t>What are </a:t>
            </a:r>
            <a:r>
              <a:rPr lang="en-US" sz="4400" u="sng" dirty="0">
                <a:solidFill>
                  <a:schemeClr val="bg1"/>
                </a:solidFill>
              </a:rPr>
              <a:t>Unindexed Items</a:t>
            </a:r>
            <a:r>
              <a:rPr lang="en-US" sz="4400" dirty="0">
                <a:solidFill>
                  <a:schemeClr val="bg1"/>
                </a:solidFill>
              </a:rPr>
              <a:t>???</a:t>
            </a:r>
          </a:p>
        </p:txBody>
      </p:sp>
      <p:sp>
        <p:nvSpPr>
          <p:cNvPr id="3" name="Content Placeholder 2">
            <a:extLst>
              <a:ext uri="{FF2B5EF4-FFF2-40B4-BE49-F238E27FC236}">
                <a16:creationId xmlns:a16="http://schemas.microsoft.com/office/drawing/2014/main" id="{D2EDF7C2-AF04-4AC2-B047-E89A48202148}"/>
              </a:ext>
            </a:extLst>
          </p:cNvPr>
          <p:cNvSpPr>
            <a:spLocks noGrp="1"/>
          </p:cNvSpPr>
          <p:nvPr>
            <p:ph idx="1"/>
          </p:nvPr>
        </p:nvSpPr>
        <p:spPr>
          <a:xfrm>
            <a:off x="1115732" y="2222287"/>
            <a:ext cx="9966953" cy="3636511"/>
          </a:xfrm>
          <a:effectLst/>
        </p:spPr>
        <p:txBody>
          <a:bodyPr>
            <a:normAutofit/>
          </a:bodyPr>
          <a:lstStyle/>
          <a:p>
            <a:r>
              <a:rPr lang="en-US" dirty="0"/>
              <a:t>The file type is unrecognized or unsupported for indexing: CVS, GIS, PNG, MP3, etc.</a:t>
            </a:r>
          </a:p>
          <a:p>
            <a:r>
              <a:rPr lang="en-US" dirty="0"/>
              <a:t>Messages have an attached file without a valid handler, such as image files; this is the most common cause of partially indexed email items.</a:t>
            </a:r>
          </a:p>
          <a:p>
            <a:r>
              <a:rPr lang="en-US" dirty="0"/>
              <a:t>The file type is supported for indexing but an indexing error occurred for a specific file.</a:t>
            </a:r>
          </a:p>
          <a:p>
            <a:r>
              <a:rPr lang="en-US" dirty="0"/>
              <a:t>Too many files attached to an email message.</a:t>
            </a:r>
          </a:p>
          <a:p>
            <a:r>
              <a:rPr lang="en-US" dirty="0"/>
              <a:t>A file attached to an email message is too large.</a:t>
            </a:r>
          </a:p>
          <a:p>
            <a:r>
              <a:rPr lang="en-US" dirty="0"/>
              <a:t>A file is encrypted with non-Microsoft technologies.</a:t>
            </a:r>
          </a:p>
          <a:p>
            <a:r>
              <a:rPr lang="en-US" dirty="0"/>
              <a:t>A file is password-protected.</a:t>
            </a:r>
          </a:p>
        </p:txBody>
      </p:sp>
    </p:spTree>
    <p:extLst>
      <p:ext uri="{BB962C8B-B14F-4D97-AF65-F5344CB8AC3E}">
        <p14:creationId xmlns:p14="http://schemas.microsoft.com/office/powerpoint/2010/main" val="177679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CCBB-9972-4D15-8B5E-B98BE6FFB2EC}"/>
              </a:ext>
            </a:extLst>
          </p:cNvPr>
          <p:cNvSpPr>
            <a:spLocks noGrp="1"/>
          </p:cNvSpPr>
          <p:nvPr>
            <p:ph type="title"/>
          </p:nvPr>
        </p:nvSpPr>
        <p:spPr/>
        <p:txBody>
          <a:bodyPr/>
          <a:lstStyle/>
          <a:p>
            <a:r>
              <a:rPr lang="en-US" dirty="0">
                <a:solidFill>
                  <a:schemeClr val="bg1"/>
                </a:solidFill>
              </a:rPr>
              <a:t>Searches</a:t>
            </a:r>
          </a:p>
        </p:txBody>
      </p:sp>
      <p:pic>
        <p:nvPicPr>
          <p:cNvPr id="4" name="Content Placeholder 3">
            <a:extLst>
              <a:ext uri="{FF2B5EF4-FFF2-40B4-BE49-F238E27FC236}">
                <a16:creationId xmlns:a16="http://schemas.microsoft.com/office/drawing/2014/main" id="{ADB6706F-6DA9-415C-98CD-C22C72660BE1}"/>
              </a:ext>
            </a:extLst>
          </p:cNvPr>
          <p:cNvPicPr>
            <a:picLocks noGrp="1" noChangeAspect="1"/>
          </p:cNvPicPr>
          <p:nvPr>
            <p:ph idx="1"/>
          </p:nvPr>
        </p:nvPicPr>
        <p:blipFill>
          <a:blip r:embed="rId2"/>
          <a:stretch>
            <a:fillRect/>
          </a:stretch>
        </p:blipFill>
        <p:spPr>
          <a:xfrm>
            <a:off x="2324747" y="2222500"/>
            <a:ext cx="7542505" cy="3636963"/>
          </a:xfrm>
          <a:prstGeom prst="roundRect">
            <a:avLst>
              <a:gd name="adj" fmla="val 3876"/>
            </a:avLst>
          </a:prstGeom>
          <a:ln>
            <a:solidFill>
              <a:schemeClr val="accent1"/>
            </a:solidFill>
          </a:ln>
          <a:effectLst/>
        </p:spPr>
      </p:pic>
      <p:sp>
        <p:nvSpPr>
          <p:cNvPr id="5" name="Rectangle 4">
            <a:extLst>
              <a:ext uri="{FF2B5EF4-FFF2-40B4-BE49-F238E27FC236}">
                <a16:creationId xmlns:a16="http://schemas.microsoft.com/office/drawing/2014/main" id="{FF1CAB7C-AA52-400F-BBA7-B62CB275D945}"/>
              </a:ext>
            </a:extLst>
          </p:cNvPr>
          <p:cNvSpPr/>
          <p:nvPr/>
        </p:nvSpPr>
        <p:spPr>
          <a:xfrm>
            <a:off x="4000500" y="3495675"/>
            <a:ext cx="1190625" cy="43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32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7F03-8E6C-450B-B985-EF3EAA89E8F0}"/>
              </a:ext>
            </a:extLst>
          </p:cNvPr>
          <p:cNvSpPr>
            <a:spLocks noGrp="1"/>
          </p:cNvSpPr>
          <p:nvPr>
            <p:ph type="title"/>
          </p:nvPr>
        </p:nvSpPr>
        <p:spPr>
          <a:xfrm>
            <a:off x="810001" y="4817533"/>
            <a:ext cx="10572000" cy="1915307"/>
          </a:xfrm>
        </p:spPr>
        <p:txBody>
          <a:bodyPr vert="horz" lIns="91440" tIns="45720" rIns="91440" bIns="45720" rtlCol="0" anchor="b">
            <a:noAutofit/>
          </a:bodyPr>
          <a:lstStyle/>
          <a:p>
            <a:r>
              <a:rPr lang="en-US" sz="2400" dirty="0"/>
              <a:t>Dashboard showing multiple searches in one case. Note the description is optional but can be useful.</a:t>
            </a:r>
            <a:br>
              <a:rPr lang="en-US" sz="2400" dirty="0"/>
            </a:br>
            <a:br>
              <a:rPr lang="en-US" sz="2400" dirty="0"/>
            </a:br>
            <a:br>
              <a:rPr lang="en-US" sz="2400" dirty="0"/>
            </a:br>
            <a:endParaRPr lang="en-US" sz="2400" dirty="0"/>
          </a:p>
        </p:txBody>
      </p:sp>
      <p:pic>
        <p:nvPicPr>
          <p:cNvPr id="18" name="Content Placeholder 3">
            <a:extLst>
              <a:ext uri="{FF2B5EF4-FFF2-40B4-BE49-F238E27FC236}">
                <a16:creationId xmlns:a16="http://schemas.microsoft.com/office/drawing/2014/main" id="{D99E3A79-2C5E-424B-9707-84CE84DB37FC}"/>
              </a:ext>
            </a:extLst>
          </p:cNvPr>
          <p:cNvPicPr>
            <a:picLocks noGrp="1" noChangeAspect="1"/>
          </p:cNvPicPr>
          <p:nvPr>
            <p:ph idx="1"/>
          </p:nvPr>
        </p:nvPicPr>
        <p:blipFill>
          <a:blip r:embed="rId2"/>
          <a:stretch>
            <a:fillRect/>
          </a:stretch>
        </p:blipFill>
        <p:spPr>
          <a:xfrm>
            <a:off x="178257" y="125160"/>
            <a:ext cx="11737518" cy="410813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4775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4216-FF74-433D-8C70-38521693B37B}"/>
              </a:ext>
            </a:extLst>
          </p:cNvPr>
          <p:cNvSpPr>
            <a:spLocks noGrp="1"/>
          </p:cNvSpPr>
          <p:nvPr>
            <p:ph type="title"/>
          </p:nvPr>
        </p:nvSpPr>
        <p:spPr/>
        <p:txBody>
          <a:bodyPr>
            <a:normAutofit/>
          </a:bodyPr>
          <a:lstStyle/>
          <a:p>
            <a:r>
              <a:rPr lang="en-US" sz="4400" dirty="0">
                <a:solidFill>
                  <a:schemeClr val="bg1"/>
                </a:solidFill>
              </a:rPr>
              <a:t>What is it??</a:t>
            </a:r>
          </a:p>
        </p:txBody>
      </p:sp>
      <p:graphicFrame>
        <p:nvGraphicFramePr>
          <p:cNvPr id="7" name="Content Placeholder 2">
            <a:extLst>
              <a:ext uri="{FF2B5EF4-FFF2-40B4-BE49-F238E27FC236}">
                <a16:creationId xmlns:a16="http://schemas.microsoft.com/office/drawing/2014/main" id="{7D7AF4B9-B157-4503-BE88-1EEE475DB548}"/>
              </a:ext>
            </a:extLst>
          </p:cNvPr>
          <p:cNvGraphicFramePr>
            <a:graphicFrameLocks noGrp="1"/>
          </p:cNvGraphicFramePr>
          <p:nvPr>
            <p:ph idx="1"/>
            <p:extLst>
              <p:ext uri="{D42A27DB-BD31-4B8C-83A1-F6EECF244321}">
                <p14:modId xmlns:p14="http://schemas.microsoft.com/office/powerpoint/2010/main" val="2484355651"/>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30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835E-00AE-4CEE-A81D-9B67DA070D83}"/>
              </a:ext>
            </a:extLst>
          </p:cNvPr>
          <p:cNvSpPr>
            <a:spLocks noGrp="1"/>
          </p:cNvSpPr>
          <p:nvPr>
            <p:ph type="title"/>
          </p:nvPr>
        </p:nvSpPr>
        <p:spPr>
          <a:xfrm>
            <a:off x="413292" y="4659633"/>
            <a:ext cx="10572000" cy="2108924"/>
          </a:xfrm>
        </p:spPr>
        <p:txBody>
          <a:bodyPr vert="horz" lIns="91440" tIns="45720" rIns="91440" bIns="45720" rtlCol="0" anchor="b">
            <a:noAutofit/>
          </a:bodyPr>
          <a:lstStyle/>
          <a:p>
            <a:r>
              <a:rPr lang="en-US" sz="1600" b="0" dirty="0">
                <a:latin typeface="Arial" panose="020B0604020202020204" pitchFamily="34" charset="0"/>
                <a:cs typeface="Arial" panose="020B0604020202020204" pitchFamily="34" charset="0"/>
              </a:rPr>
              <a:t>3 options to start a search:</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1. New – fresh template</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2. Guided – similar to the Hold search feature/ a “wizard” guide</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3. ID List – email only; If you're unable to determine if an item is responsive to an eDiscovery request based on the metadata in the Results.csv or Unindexed Items.csv files, you can use an ID list search to find, preview, and then export that item to determine if it's responsive to the case you're investigating. ID list searches are typically used to search for and return a specific set of unindexed items. CSV file must be prepared for ID list search. </a:t>
            </a:r>
          </a:p>
        </p:txBody>
      </p:sp>
      <p:pic>
        <p:nvPicPr>
          <p:cNvPr id="4" name="Content Placeholder 3">
            <a:extLst>
              <a:ext uri="{FF2B5EF4-FFF2-40B4-BE49-F238E27FC236}">
                <a16:creationId xmlns:a16="http://schemas.microsoft.com/office/drawing/2014/main" id="{E98259B3-23B7-44D6-884C-A303FB9E6CC7}"/>
              </a:ext>
            </a:extLst>
          </p:cNvPr>
          <p:cNvPicPr>
            <a:picLocks noGrp="1" noChangeAspect="1"/>
          </p:cNvPicPr>
          <p:nvPr>
            <p:ph idx="1"/>
          </p:nvPr>
        </p:nvPicPr>
        <p:blipFill rotWithShape="1">
          <a:blip r:embed="rId2"/>
          <a:srcRect l="267" r="12351" b="1"/>
          <a:stretch/>
        </p:blipFill>
        <p:spPr>
          <a:xfrm>
            <a:off x="-1" y="-1"/>
            <a:ext cx="12192001" cy="4883281"/>
          </a:xfrm>
          <a:prstGeom prst="rect">
            <a:avLst/>
          </a:prstGeom>
        </p:spPr>
      </p:pic>
      <p:sp>
        <p:nvSpPr>
          <p:cNvPr id="5" name="Rectangle 4">
            <a:extLst>
              <a:ext uri="{FF2B5EF4-FFF2-40B4-BE49-F238E27FC236}">
                <a16:creationId xmlns:a16="http://schemas.microsoft.com/office/drawing/2014/main" id="{180F12EE-A56D-4B6A-9E74-3CFA2E11C5BE}"/>
              </a:ext>
            </a:extLst>
          </p:cNvPr>
          <p:cNvSpPr/>
          <p:nvPr/>
        </p:nvSpPr>
        <p:spPr>
          <a:xfrm>
            <a:off x="190500" y="1209675"/>
            <a:ext cx="3990975" cy="600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979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47E2-5871-41FC-90A1-4738EED25614}"/>
              </a:ext>
            </a:extLst>
          </p:cNvPr>
          <p:cNvSpPr>
            <a:spLocks noGrp="1"/>
          </p:cNvSpPr>
          <p:nvPr>
            <p:ph type="title"/>
          </p:nvPr>
        </p:nvSpPr>
        <p:spPr>
          <a:xfrm>
            <a:off x="881021" y="0"/>
            <a:ext cx="5821619" cy="1559412"/>
          </a:xfrm>
        </p:spPr>
        <p:txBody>
          <a:bodyPr>
            <a:normAutofit/>
          </a:bodyPr>
          <a:lstStyle/>
          <a:p>
            <a:r>
              <a:rPr lang="en-US" dirty="0">
                <a:solidFill>
                  <a:schemeClr val="bg1"/>
                </a:solidFill>
              </a:rPr>
              <a:t>Search criteria</a:t>
            </a:r>
          </a:p>
        </p:txBody>
      </p:sp>
      <p:sp>
        <p:nvSpPr>
          <p:cNvPr id="3" name="Content Placeholder 2">
            <a:extLst>
              <a:ext uri="{FF2B5EF4-FFF2-40B4-BE49-F238E27FC236}">
                <a16:creationId xmlns:a16="http://schemas.microsoft.com/office/drawing/2014/main" id="{54A42762-8AB3-4033-B202-8993E1535EF5}"/>
              </a:ext>
            </a:extLst>
          </p:cNvPr>
          <p:cNvSpPr>
            <a:spLocks noGrp="1"/>
          </p:cNvSpPr>
          <p:nvPr>
            <p:ph idx="1"/>
          </p:nvPr>
        </p:nvSpPr>
        <p:spPr>
          <a:xfrm>
            <a:off x="818713" y="2413000"/>
            <a:ext cx="3404372" cy="3632200"/>
          </a:xfrm>
        </p:spPr>
        <p:txBody>
          <a:bodyPr>
            <a:normAutofit fontScale="92500"/>
          </a:bodyPr>
          <a:lstStyle/>
          <a:p>
            <a:r>
              <a:rPr lang="en-US" sz="1600" dirty="0"/>
              <a:t>All search names must be unique. 0365 does not allow for multiple names duplicated.</a:t>
            </a:r>
          </a:p>
          <a:p>
            <a:r>
              <a:rPr lang="en-US" sz="1600" dirty="0"/>
              <a:t>Add/select as many filters as desired.</a:t>
            </a:r>
          </a:p>
          <a:p>
            <a:r>
              <a:rPr lang="en-US" sz="1600" b="1" dirty="0"/>
              <a:t>NOTE </a:t>
            </a:r>
            <a:r>
              <a:rPr lang="en-US" sz="1600" dirty="0"/>
              <a:t>– you cannot search against previous searches to narrow the results. Narrow by date ranges and always start a new search if you want to show the searches performed. It</a:t>
            </a:r>
            <a:r>
              <a:rPr lang="en-US" sz="1600" u="sng" dirty="0"/>
              <a:t> is </a:t>
            </a:r>
            <a:r>
              <a:rPr lang="en-US" sz="1600" dirty="0"/>
              <a:t>possible to over-write a search when changing the parameters. </a:t>
            </a:r>
          </a:p>
        </p:txBody>
      </p:sp>
      <p:pic>
        <p:nvPicPr>
          <p:cNvPr id="5" name="Picture 4">
            <a:extLst>
              <a:ext uri="{FF2B5EF4-FFF2-40B4-BE49-F238E27FC236}">
                <a16:creationId xmlns:a16="http://schemas.microsoft.com/office/drawing/2014/main" id="{1D2DEB0B-66B7-4F3B-BD8C-94C3DA44A96D}"/>
              </a:ext>
            </a:extLst>
          </p:cNvPr>
          <p:cNvPicPr>
            <a:picLocks noChangeAspect="1"/>
          </p:cNvPicPr>
          <p:nvPr/>
        </p:nvPicPr>
        <p:blipFill>
          <a:blip r:embed="rId2"/>
          <a:stretch>
            <a:fillRect/>
          </a:stretch>
        </p:blipFill>
        <p:spPr>
          <a:xfrm>
            <a:off x="8263631" y="1645338"/>
            <a:ext cx="3928387" cy="4502448"/>
          </a:xfrm>
          <a:prstGeom prst="rect">
            <a:avLst/>
          </a:prstGeom>
        </p:spPr>
      </p:pic>
      <p:pic>
        <p:nvPicPr>
          <p:cNvPr id="4" name="Picture 3">
            <a:extLst>
              <a:ext uri="{FF2B5EF4-FFF2-40B4-BE49-F238E27FC236}">
                <a16:creationId xmlns:a16="http://schemas.microsoft.com/office/drawing/2014/main" id="{ACC64EA0-D397-4C89-A288-56E232E5E167}"/>
              </a:ext>
            </a:extLst>
          </p:cNvPr>
          <p:cNvPicPr>
            <a:picLocks noChangeAspect="1"/>
          </p:cNvPicPr>
          <p:nvPr/>
        </p:nvPicPr>
        <p:blipFill>
          <a:blip r:embed="rId3"/>
          <a:stretch>
            <a:fillRect/>
          </a:stretch>
        </p:blipFill>
        <p:spPr>
          <a:xfrm>
            <a:off x="4323989" y="1645338"/>
            <a:ext cx="3939642" cy="4502448"/>
          </a:xfrm>
          <a:prstGeom prst="rect">
            <a:avLst/>
          </a:prstGeom>
        </p:spPr>
      </p:pic>
    </p:spTree>
    <p:extLst>
      <p:ext uri="{BB962C8B-B14F-4D97-AF65-F5344CB8AC3E}">
        <p14:creationId xmlns:p14="http://schemas.microsoft.com/office/powerpoint/2010/main" val="53796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F53-D654-43CD-BE02-FB19F9ABDBC2}"/>
              </a:ext>
            </a:extLst>
          </p:cNvPr>
          <p:cNvSpPr>
            <a:spLocks noGrp="1"/>
          </p:cNvSpPr>
          <p:nvPr>
            <p:ph type="title"/>
          </p:nvPr>
        </p:nvSpPr>
        <p:spPr/>
        <p:txBody>
          <a:bodyPr/>
          <a:lstStyle/>
          <a:p>
            <a:r>
              <a:rPr lang="en-US" dirty="0">
                <a:solidFill>
                  <a:schemeClr val="bg1"/>
                </a:solidFill>
              </a:rPr>
              <a:t>More tips on searches</a:t>
            </a:r>
          </a:p>
        </p:txBody>
      </p:sp>
      <p:sp>
        <p:nvSpPr>
          <p:cNvPr id="3" name="Content Placeholder 2">
            <a:extLst>
              <a:ext uri="{FF2B5EF4-FFF2-40B4-BE49-F238E27FC236}">
                <a16:creationId xmlns:a16="http://schemas.microsoft.com/office/drawing/2014/main" id="{C6CEDF4E-9762-4CEE-B325-E970145F70AB}"/>
              </a:ext>
            </a:extLst>
          </p:cNvPr>
          <p:cNvSpPr>
            <a:spLocks noGrp="1"/>
          </p:cNvSpPr>
          <p:nvPr>
            <p:ph idx="1"/>
          </p:nvPr>
        </p:nvSpPr>
        <p:spPr>
          <a:xfrm>
            <a:off x="827424" y="2277036"/>
            <a:ext cx="10554574" cy="4021034"/>
          </a:xfrm>
        </p:spPr>
        <p:txBody>
          <a:bodyPr>
            <a:normAutofit/>
          </a:bodyPr>
          <a:lstStyle/>
          <a:p>
            <a:r>
              <a:rPr lang="en-US" dirty="0"/>
              <a:t>Boolean operators</a:t>
            </a:r>
          </a:p>
          <a:p>
            <a:r>
              <a:rPr lang="en-US" dirty="0"/>
              <a:t>Leave keyword box empty = all content searched within specified location(s).</a:t>
            </a:r>
          </a:p>
          <a:p>
            <a:r>
              <a:rPr lang="en-US" dirty="0"/>
              <a:t>Keyword list = each row connected by logical operator similar to “OR”.</a:t>
            </a:r>
          </a:p>
          <a:p>
            <a:r>
              <a:rPr lang="en-US" dirty="0"/>
              <a:t>Keyword phrase (surrounded by parentheses) in a row. </a:t>
            </a:r>
          </a:p>
          <a:p>
            <a:r>
              <a:rPr lang="en-US" dirty="0"/>
              <a:t>Keyword searched limited to 20 rows in the list.</a:t>
            </a:r>
          </a:p>
          <a:p>
            <a:r>
              <a:rPr lang="en-US" dirty="0"/>
              <a:t>Option to search specific locations (emails, SharePoint, OneDrive, Teams) </a:t>
            </a:r>
          </a:p>
          <a:p>
            <a:r>
              <a:rPr lang="en-US" dirty="0"/>
              <a:t>Option to search against Holds</a:t>
            </a:r>
          </a:p>
          <a:p>
            <a:r>
              <a:rPr lang="en-US" dirty="0"/>
              <a:t>Searching OneDrive – you must have the exact URL per each OneDrive</a:t>
            </a:r>
          </a:p>
          <a:p>
            <a:r>
              <a:rPr lang="en-US" dirty="0"/>
              <a:t>More information: </a:t>
            </a:r>
            <a:r>
              <a:rPr lang="en-US" dirty="0">
                <a:hlinkClick r:id="rId2"/>
              </a:rPr>
              <a:t>https://docs.microsoft.com/en-us/office365/securitycompliance/content-search</a:t>
            </a:r>
            <a:r>
              <a:rPr lang="en-US" dirty="0"/>
              <a:t> </a:t>
            </a:r>
          </a:p>
          <a:p>
            <a:endParaRPr lang="en-US" dirty="0"/>
          </a:p>
        </p:txBody>
      </p:sp>
    </p:spTree>
    <p:extLst>
      <p:ext uri="{BB962C8B-B14F-4D97-AF65-F5344CB8AC3E}">
        <p14:creationId xmlns:p14="http://schemas.microsoft.com/office/powerpoint/2010/main" val="3145269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F04B-8659-44B5-81BB-507B0822F00D}"/>
              </a:ext>
            </a:extLst>
          </p:cNvPr>
          <p:cNvSpPr>
            <a:spLocks noGrp="1"/>
          </p:cNvSpPr>
          <p:nvPr>
            <p:ph type="title"/>
          </p:nvPr>
        </p:nvSpPr>
        <p:spPr>
          <a:xfrm>
            <a:off x="810000" y="447188"/>
            <a:ext cx="10571998" cy="970450"/>
          </a:xfrm>
        </p:spPr>
        <p:txBody>
          <a:bodyPr>
            <a:normAutofit/>
          </a:bodyPr>
          <a:lstStyle/>
          <a:p>
            <a:r>
              <a:rPr lang="en-US" dirty="0"/>
              <a:t>Previewing search results</a:t>
            </a:r>
          </a:p>
        </p:txBody>
      </p:sp>
      <p:pic>
        <p:nvPicPr>
          <p:cNvPr id="1027" name="Picture 3" descr="Image result for preview in clipart">
            <a:hlinkClick r:id="rId2"/>
            <a:extLst>
              <a:ext uri="{FF2B5EF4-FFF2-40B4-BE49-F238E27FC236}">
                <a16:creationId xmlns:a16="http://schemas.microsoft.com/office/drawing/2014/main" id="{42DC91D4-B914-4FB7-BB79-3F0D60C09E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0438" y="2944796"/>
            <a:ext cx="2913062" cy="2652745"/>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45BC3-D750-4CD4-931B-19EDD6230E0C}"/>
              </a:ext>
            </a:extLst>
          </p:cNvPr>
          <p:cNvSpPr>
            <a:spLocks noGrp="1"/>
          </p:cNvSpPr>
          <p:nvPr>
            <p:ph idx="1"/>
          </p:nvPr>
        </p:nvSpPr>
        <p:spPr>
          <a:xfrm>
            <a:off x="4330699" y="2413000"/>
            <a:ext cx="7052733" cy="3632200"/>
          </a:xfrm>
        </p:spPr>
        <p:txBody>
          <a:bodyPr>
            <a:normAutofit/>
          </a:bodyPr>
          <a:lstStyle/>
          <a:p>
            <a:r>
              <a:rPr lang="en-US" sz="2000" dirty="0"/>
              <a:t>View results from search. Note the 20 pages of results. </a:t>
            </a:r>
          </a:p>
          <a:p>
            <a:r>
              <a:rPr lang="en-US" sz="2000" dirty="0"/>
              <a:t>Unindexed items are not previewed but will be exported</a:t>
            </a:r>
          </a:p>
          <a:p>
            <a:r>
              <a:rPr lang="en-US" sz="2000" dirty="0"/>
              <a:t>Preview limited to 1,000 items</a:t>
            </a:r>
          </a:p>
          <a:p>
            <a:r>
              <a:rPr lang="en-US" sz="2000" dirty="0"/>
              <a:t>Preview limited to 100 items per mailbox, 200 items per SharePoint and OneDrive locations</a:t>
            </a:r>
          </a:p>
          <a:p>
            <a:endParaRPr lang="en-US" dirty="0"/>
          </a:p>
          <a:p>
            <a:endParaRPr lang="en-US" dirty="0"/>
          </a:p>
        </p:txBody>
      </p:sp>
    </p:spTree>
    <p:extLst>
      <p:ext uri="{BB962C8B-B14F-4D97-AF65-F5344CB8AC3E}">
        <p14:creationId xmlns:p14="http://schemas.microsoft.com/office/powerpoint/2010/main" val="340081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16" name="Group 10">
            <a:extLst>
              <a:ext uri="{FF2B5EF4-FFF2-40B4-BE49-F238E27FC236}">
                <a16:creationId xmlns:a16="http://schemas.microsoft.com/office/drawing/2014/main" id="{F2D81B91-66E8-40A0-9D19-CE9825065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2" name="Freeform 9">
              <a:extLst>
                <a:ext uri="{FF2B5EF4-FFF2-40B4-BE49-F238E27FC236}">
                  <a16:creationId xmlns:a16="http://schemas.microsoft.com/office/drawing/2014/main" id="{CA9A4F4F-3A81-4476-8B3C-B813A7880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7F5BC480-A675-42F8-80B5-76C9E6748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E3FE29E8-F9C8-441E-B337-F85C78160A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3A638C5-AD2F-4F47-95C4-6D6960695BE3}"/>
              </a:ext>
            </a:extLst>
          </p:cNvPr>
          <p:cNvSpPr>
            <a:spLocks noGrp="1"/>
          </p:cNvSpPr>
          <p:nvPr>
            <p:ph type="title"/>
          </p:nvPr>
        </p:nvSpPr>
        <p:spPr>
          <a:xfrm>
            <a:off x="810001" y="4817533"/>
            <a:ext cx="10572000" cy="779529"/>
          </a:xfrm>
        </p:spPr>
        <p:txBody>
          <a:bodyPr vert="horz" lIns="91440" tIns="45720" rIns="91440" bIns="45720" rtlCol="0" anchor="b">
            <a:normAutofit/>
          </a:bodyPr>
          <a:lstStyle/>
          <a:p>
            <a:endParaRPr lang="en-US" dirty="0"/>
          </a:p>
        </p:txBody>
      </p:sp>
      <p:pic>
        <p:nvPicPr>
          <p:cNvPr id="4" name="Content Placeholder 3">
            <a:extLst>
              <a:ext uri="{FF2B5EF4-FFF2-40B4-BE49-F238E27FC236}">
                <a16:creationId xmlns:a16="http://schemas.microsoft.com/office/drawing/2014/main" id="{2EFCF14A-4EA7-4072-82B7-8AB57E353C76}"/>
              </a:ext>
            </a:extLst>
          </p:cNvPr>
          <p:cNvPicPr>
            <a:picLocks noGrp="1" noChangeAspect="1"/>
          </p:cNvPicPr>
          <p:nvPr>
            <p:ph idx="1"/>
          </p:nvPr>
        </p:nvPicPr>
        <p:blipFill>
          <a:blip r:embed="rId2"/>
          <a:stretch>
            <a:fillRect/>
          </a:stretch>
        </p:blipFill>
        <p:spPr>
          <a:xfrm>
            <a:off x="151041" y="783008"/>
            <a:ext cx="11889918" cy="5885509"/>
          </a:xfrm>
          <a:prstGeom prst="roundRect">
            <a:avLst>
              <a:gd name="adj" fmla="val 3876"/>
            </a:avLst>
          </a:prstGeom>
          <a:ln>
            <a:solidFill>
              <a:schemeClr val="accent1"/>
            </a:solidFill>
          </a:ln>
          <a:effectLst/>
        </p:spPr>
      </p:pic>
      <p:sp>
        <p:nvSpPr>
          <p:cNvPr id="7" name="TextBox 6">
            <a:extLst>
              <a:ext uri="{FF2B5EF4-FFF2-40B4-BE49-F238E27FC236}">
                <a16:creationId xmlns:a16="http://schemas.microsoft.com/office/drawing/2014/main" id="{27A19099-58C7-45BF-8AEC-09C968DBC3E5}"/>
              </a:ext>
            </a:extLst>
          </p:cNvPr>
          <p:cNvSpPr txBox="1"/>
          <p:nvPr/>
        </p:nvSpPr>
        <p:spPr>
          <a:xfrm>
            <a:off x="426128" y="189483"/>
            <a:ext cx="9472474" cy="461665"/>
          </a:xfrm>
          <a:prstGeom prst="rect">
            <a:avLst/>
          </a:prstGeom>
          <a:noFill/>
        </p:spPr>
        <p:txBody>
          <a:bodyPr wrap="square" rtlCol="0">
            <a:spAutoFit/>
          </a:bodyPr>
          <a:lstStyle/>
          <a:p>
            <a:r>
              <a:rPr lang="en-US" sz="2400" b="1" dirty="0">
                <a:solidFill>
                  <a:schemeClr val="bg1"/>
                </a:solidFill>
              </a:rPr>
              <a:t>Results from search: Preview View</a:t>
            </a:r>
          </a:p>
        </p:txBody>
      </p:sp>
    </p:spTree>
    <p:extLst>
      <p:ext uri="{BB962C8B-B14F-4D97-AF65-F5344CB8AC3E}">
        <p14:creationId xmlns:p14="http://schemas.microsoft.com/office/powerpoint/2010/main" val="2101813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D0AE-29ED-468D-84A1-8C2F9534C371}"/>
              </a:ext>
            </a:extLst>
          </p:cNvPr>
          <p:cNvSpPr>
            <a:spLocks noGrp="1"/>
          </p:cNvSpPr>
          <p:nvPr>
            <p:ph type="title"/>
          </p:nvPr>
        </p:nvSpPr>
        <p:spPr/>
        <p:txBody>
          <a:bodyPr/>
          <a:lstStyle/>
          <a:p>
            <a:r>
              <a:rPr lang="en-US" dirty="0">
                <a:solidFill>
                  <a:schemeClr val="bg1"/>
                </a:solidFill>
              </a:rPr>
              <a:t>Next Step –export the search results</a:t>
            </a:r>
          </a:p>
        </p:txBody>
      </p:sp>
      <p:pic>
        <p:nvPicPr>
          <p:cNvPr id="4" name="Content Placeholder 3">
            <a:extLst>
              <a:ext uri="{FF2B5EF4-FFF2-40B4-BE49-F238E27FC236}">
                <a16:creationId xmlns:a16="http://schemas.microsoft.com/office/drawing/2014/main" id="{88ECBCE4-A82F-49F1-913E-E2B4D6977698}"/>
              </a:ext>
            </a:extLst>
          </p:cNvPr>
          <p:cNvPicPr>
            <a:picLocks noGrp="1" noChangeAspect="1"/>
          </p:cNvPicPr>
          <p:nvPr>
            <p:ph idx="1"/>
          </p:nvPr>
        </p:nvPicPr>
        <p:blipFill>
          <a:blip r:embed="rId2"/>
          <a:stretch>
            <a:fillRect/>
          </a:stretch>
        </p:blipFill>
        <p:spPr>
          <a:xfrm>
            <a:off x="819150" y="2307108"/>
            <a:ext cx="10553700" cy="3467746"/>
          </a:xfrm>
          <a:prstGeom prst="rect">
            <a:avLst/>
          </a:prstGeom>
        </p:spPr>
      </p:pic>
      <p:sp>
        <p:nvSpPr>
          <p:cNvPr id="6" name="Rectangle 5">
            <a:extLst>
              <a:ext uri="{FF2B5EF4-FFF2-40B4-BE49-F238E27FC236}">
                <a16:creationId xmlns:a16="http://schemas.microsoft.com/office/drawing/2014/main" id="{EBF53A74-3E02-4691-B107-049247154103}"/>
              </a:ext>
            </a:extLst>
          </p:cNvPr>
          <p:cNvSpPr/>
          <p:nvPr/>
        </p:nvSpPr>
        <p:spPr>
          <a:xfrm>
            <a:off x="5051394" y="3364637"/>
            <a:ext cx="1713390" cy="1074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BB06A4E-8737-4591-B326-A61A6770E9E8}"/>
              </a:ext>
            </a:extLst>
          </p:cNvPr>
          <p:cNvSpPr txBox="1"/>
          <p:nvPr/>
        </p:nvSpPr>
        <p:spPr>
          <a:xfrm>
            <a:off x="1012054" y="6010183"/>
            <a:ext cx="9694416" cy="369332"/>
          </a:xfrm>
          <a:prstGeom prst="rect">
            <a:avLst/>
          </a:prstGeom>
          <a:noFill/>
        </p:spPr>
        <p:txBody>
          <a:bodyPr wrap="square" rtlCol="0">
            <a:spAutoFit/>
          </a:bodyPr>
          <a:lstStyle/>
          <a:p>
            <a:r>
              <a:rPr lang="en-US" dirty="0"/>
              <a:t>The Report shows the search performed. The Results are the actual records. </a:t>
            </a:r>
          </a:p>
        </p:txBody>
      </p:sp>
    </p:spTree>
    <p:extLst>
      <p:ext uri="{BB962C8B-B14F-4D97-AF65-F5344CB8AC3E}">
        <p14:creationId xmlns:p14="http://schemas.microsoft.com/office/powerpoint/2010/main" val="158563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E890-A5F3-409C-AD91-7A83F98D3965}"/>
              </a:ext>
            </a:extLst>
          </p:cNvPr>
          <p:cNvSpPr>
            <a:spLocks noGrp="1"/>
          </p:cNvSpPr>
          <p:nvPr>
            <p:ph type="title"/>
          </p:nvPr>
        </p:nvSpPr>
        <p:spPr>
          <a:xfrm>
            <a:off x="133350" y="232036"/>
            <a:ext cx="10571998" cy="970450"/>
          </a:xfrm>
        </p:spPr>
        <p:txBody>
          <a:bodyPr/>
          <a:lstStyle/>
          <a:p>
            <a:r>
              <a:rPr lang="en-US" dirty="0">
                <a:solidFill>
                  <a:schemeClr val="bg1"/>
                </a:solidFill>
              </a:rPr>
              <a:t>Back at the Ranch….</a:t>
            </a:r>
          </a:p>
        </p:txBody>
      </p:sp>
      <p:pic>
        <p:nvPicPr>
          <p:cNvPr id="4" name="Content Placeholder 3">
            <a:extLst>
              <a:ext uri="{FF2B5EF4-FFF2-40B4-BE49-F238E27FC236}">
                <a16:creationId xmlns:a16="http://schemas.microsoft.com/office/drawing/2014/main" id="{5FD5652F-3E25-4A8D-AD39-1C5583425BA3}"/>
              </a:ext>
            </a:extLst>
          </p:cNvPr>
          <p:cNvPicPr>
            <a:picLocks noGrp="1" noChangeAspect="1"/>
          </p:cNvPicPr>
          <p:nvPr>
            <p:ph idx="1"/>
          </p:nvPr>
        </p:nvPicPr>
        <p:blipFill>
          <a:blip r:embed="rId2"/>
          <a:stretch>
            <a:fillRect/>
          </a:stretch>
        </p:blipFill>
        <p:spPr>
          <a:xfrm>
            <a:off x="2257425" y="1202486"/>
            <a:ext cx="10167090" cy="5199633"/>
          </a:xfrm>
          <a:prstGeom prst="rect">
            <a:avLst/>
          </a:prstGeom>
        </p:spPr>
      </p:pic>
      <p:sp>
        <p:nvSpPr>
          <p:cNvPr id="5" name="TextBox 4">
            <a:extLst>
              <a:ext uri="{FF2B5EF4-FFF2-40B4-BE49-F238E27FC236}">
                <a16:creationId xmlns:a16="http://schemas.microsoft.com/office/drawing/2014/main" id="{1BB9605E-74BD-4B36-8568-C561EBEA2428}"/>
              </a:ext>
            </a:extLst>
          </p:cNvPr>
          <p:cNvSpPr txBox="1"/>
          <p:nvPr/>
        </p:nvSpPr>
        <p:spPr>
          <a:xfrm>
            <a:off x="133350" y="2124075"/>
            <a:ext cx="2124075" cy="2308324"/>
          </a:xfrm>
          <a:prstGeom prst="rect">
            <a:avLst/>
          </a:prstGeom>
          <a:noFill/>
        </p:spPr>
        <p:txBody>
          <a:bodyPr wrap="square" rtlCol="0">
            <a:spAutoFit/>
          </a:bodyPr>
          <a:lstStyle/>
          <a:p>
            <a:r>
              <a:rPr lang="en-US" dirty="0"/>
              <a:t>Right-click on any search to see the details of the search. </a:t>
            </a:r>
          </a:p>
          <a:p>
            <a:endParaRPr lang="en-US" dirty="0"/>
          </a:p>
          <a:p>
            <a:r>
              <a:rPr lang="en-US" dirty="0"/>
              <a:t>More menu: Also use to export from drop-down.</a:t>
            </a:r>
          </a:p>
        </p:txBody>
      </p:sp>
      <p:sp>
        <p:nvSpPr>
          <p:cNvPr id="6" name="Rectangle 5">
            <a:extLst>
              <a:ext uri="{FF2B5EF4-FFF2-40B4-BE49-F238E27FC236}">
                <a16:creationId xmlns:a16="http://schemas.microsoft.com/office/drawing/2014/main" id="{FA658C91-48DA-447D-AF69-8D239C936FA2}"/>
              </a:ext>
            </a:extLst>
          </p:cNvPr>
          <p:cNvSpPr/>
          <p:nvPr/>
        </p:nvSpPr>
        <p:spPr>
          <a:xfrm>
            <a:off x="10570464" y="1828800"/>
            <a:ext cx="722376" cy="502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23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674B-9AC9-48B9-8893-C224C4547602}"/>
              </a:ext>
            </a:extLst>
          </p:cNvPr>
          <p:cNvSpPr>
            <a:spLocks noGrp="1"/>
          </p:cNvSpPr>
          <p:nvPr>
            <p:ph type="title"/>
          </p:nvPr>
        </p:nvSpPr>
        <p:spPr>
          <a:xfrm>
            <a:off x="292963" y="447188"/>
            <a:ext cx="11089035" cy="964362"/>
          </a:xfrm>
        </p:spPr>
        <p:txBody>
          <a:bodyPr>
            <a:normAutofit fontScale="90000"/>
          </a:bodyPr>
          <a:lstStyle/>
          <a:p>
            <a:r>
              <a:rPr lang="en-US" dirty="0">
                <a:solidFill>
                  <a:schemeClr val="bg1"/>
                </a:solidFill>
              </a:rPr>
              <a:t>“Decisions, decisions…”</a:t>
            </a:r>
            <a:br>
              <a:rPr lang="en-US" dirty="0">
                <a:solidFill>
                  <a:schemeClr val="bg1"/>
                </a:solidFill>
              </a:rPr>
            </a:br>
            <a:r>
              <a:rPr lang="en-US" dirty="0">
                <a:solidFill>
                  <a:schemeClr val="bg1"/>
                </a:solidFill>
              </a:rPr>
              <a:t>How do you want to export?</a:t>
            </a:r>
          </a:p>
        </p:txBody>
      </p:sp>
      <p:sp>
        <p:nvSpPr>
          <p:cNvPr id="3" name="Content Placeholder 2">
            <a:extLst>
              <a:ext uri="{FF2B5EF4-FFF2-40B4-BE49-F238E27FC236}">
                <a16:creationId xmlns:a16="http://schemas.microsoft.com/office/drawing/2014/main" id="{2EA6B4F0-D9F3-4E5B-8D57-41332E886C68}"/>
              </a:ext>
            </a:extLst>
          </p:cNvPr>
          <p:cNvSpPr>
            <a:spLocks noGrp="1"/>
          </p:cNvSpPr>
          <p:nvPr>
            <p:ph idx="1"/>
          </p:nvPr>
        </p:nvSpPr>
        <p:spPr>
          <a:xfrm>
            <a:off x="292963" y="2382672"/>
            <a:ext cx="5471343" cy="4028140"/>
          </a:xfrm>
        </p:spPr>
        <p:txBody>
          <a:bodyPr>
            <a:normAutofit/>
          </a:bodyPr>
          <a:lstStyle/>
          <a:p>
            <a:r>
              <a:rPr lang="en-US" dirty="0"/>
              <a:t>Only export using Edge or I.E. – not Chrome or Firefox (per Microsoft)</a:t>
            </a:r>
          </a:p>
          <a:p>
            <a:r>
              <a:rPr lang="en-US" dirty="0"/>
              <a:t>Options to exclude or include unindexed items.</a:t>
            </a:r>
          </a:p>
          <a:p>
            <a:r>
              <a:rPr lang="en-US" dirty="0"/>
              <a:t>PST or individual emails</a:t>
            </a:r>
          </a:p>
          <a:p>
            <a:r>
              <a:rPr lang="en-US" dirty="0"/>
              <a:t>De-duplicate </a:t>
            </a:r>
          </a:p>
          <a:p>
            <a:r>
              <a:rPr lang="en-US" dirty="0"/>
              <a:t>SharePoint and OneDrive export as the documents they are – excel, pdf, Word, etc.</a:t>
            </a:r>
          </a:p>
          <a:p>
            <a:r>
              <a:rPr lang="en-US" dirty="0"/>
              <a:t>To export the records from the Search to the Export [tabs], it takes only a few moments, depending on the amount of data.</a:t>
            </a:r>
          </a:p>
          <a:p>
            <a:endParaRPr lang="en-US" dirty="0"/>
          </a:p>
        </p:txBody>
      </p:sp>
      <p:pic>
        <p:nvPicPr>
          <p:cNvPr id="19" name="Picture 3">
            <a:extLst>
              <a:ext uri="{FF2B5EF4-FFF2-40B4-BE49-F238E27FC236}">
                <a16:creationId xmlns:a16="http://schemas.microsoft.com/office/drawing/2014/main" id="{2FD038F7-2304-4CD1-9E9F-8BD1A9F57BC3}"/>
              </a:ext>
            </a:extLst>
          </p:cNvPr>
          <p:cNvPicPr>
            <a:picLocks noChangeAspect="1"/>
          </p:cNvPicPr>
          <p:nvPr/>
        </p:nvPicPr>
        <p:blipFill rotWithShape="1">
          <a:blip r:embed="rId2"/>
          <a:srcRect t="7918" r="1" b="1"/>
          <a:stretch/>
        </p:blipFill>
        <p:spPr>
          <a:xfrm>
            <a:off x="6713537" y="121173"/>
            <a:ext cx="5316537" cy="661565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8379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14CE2B0-0F0F-433D-8ED6-770921C98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A0865A31-4022-4F98-B1F2-DAFAE922D816}"/>
              </a:ext>
            </a:extLst>
          </p:cNvPr>
          <p:cNvPicPr>
            <a:picLocks noGrp="1" noChangeAspect="1"/>
          </p:cNvPicPr>
          <p:nvPr>
            <p:ph idx="1"/>
          </p:nvPr>
        </p:nvPicPr>
        <p:blipFill rotWithShape="1">
          <a:blip r:embed="rId2"/>
          <a:srcRect b="18674"/>
          <a:stretch/>
        </p:blipFill>
        <p:spPr>
          <a:xfrm>
            <a:off x="-1" y="-1"/>
            <a:ext cx="12192001" cy="4883281"/>
          </a:xfrm>
          <a:prstGeom prst="rect">
            <a:avLst/>
          </a:prstGeom>
        </p:spPr>
      </p:pic>
      <p:sp>
        <p:nvSpPr>
          <p:cNvPr id="11" name="Freeform 9">
            <a:extLst>
              <a:ext uri="{FF2B5EF4-FFF2-40B4-BE49-F238E27FC236}">
                <a16:creationId xmlns:a16="http://schemas.microsoft.com/office/drawing/2014/main" id="{02AB05CC-4371-4DE4-AAE6-20E4B157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0ABE7-C39B-40F9-9A3A-67BDACDB8DF8}"/>
              </a:ext>
            </a:extLst>
          </p:cNvPr>
          <p:cNvSpPr>
            <a:spLocks noGrp="1"/>
          </p:cNvSpPr>
          <p:nvPr>
            <p:ph type="title"/>
          </p:nvPr>
        </p:nvSpPr>
        <p:spPr>
          <a:xfrm>
            <a:off x="274906" y="4908427"/>
            <a:ext cx="10473777" cy="1097926"/>
          </a:xfrm>
        </p:spPr>
        <p:txBody>
          <a:bodyPr vert="horz" lIns="91440" tIns="45720" rIns="91440" bIns="45720" rtlCol="0" anchor="b">
            <a:noAutofit/>
          </a:bodyPr>
          <a:lstStyle/>
          <a:p>
            <a:r>
              <a:rPr lang="en-US" sz="2800" dirty="0"/>
              <a:t>Export tab: </a:t>
            </a:r>
            <a:r>
              <a:rPr lang="en-US" sz="2800" b="0" dirty="0"/>
              <a:t>Right-click to select to download the records from 0365 to an outside location (of your choice).</a:t>
            </a:r>
          </a:p>
        </p:txBody>
      </p:sp>
      <p:sp>
        <p:nvSpPr>
          <p:cNvPr id="5" name="Rectangle 4">
            <a:extLst>
              <a:ext uri="{FF2B5EF4-FFF2-40B4-BE49-F238E27FC236}">
                <a16:creationId xmlns:a16="http://schemas.microsoft.com/office/drawing/2014/main" id="{850DBB73-C5E0-453A-9F2E-7A55F5DD6F00}"/>
              </a:ext>
            </a:extLst>
          </p:cNvPr>
          <p:cNvSpPr/>
          <p:nvPr/>
        </p:nvSpPr>
        <p:spPr>
          <a:xfrm>
            <a:off x="2079812" y="528918"/>
            <a:ext cx="1048870" cy="484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55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DB58-46A7-48EE-8310-B9EC189C89A3}"/>
              </a:ext>
            </a:extLst>
          </p:cNvPr>
          <p:cNvSpPr>
            <a:spLocks noGrp="1"/>
          </p:cNvSpPr>
          <p:nvPr>
            <p:ph type="title"/>
          </p:nvPr>
        </p:nvSpPr>
        <p:spPr>
          <a:xfrm>
            <a:off x="155577" y="410125"/>
            <a:ext cx="10571998" cy="970450"/>
          </a:xfrm>
        </p:spPr>
        <p:txBody>
          <a:bodyPr/>
          <a:lstStyle/>
          <a:p>
            <a:r>
              <a:rPr lang="en-US" dirty="0">
                <a:solidFill>
                  <a:schemeClr val="bg1"/>
                </a:solidFill>
              </a:rPr>
              <a:t>Downloading</a:t>
            </a:r>
          </a:p>
        </p:txBody>
      </p:sp>
      <p:pic>
        <p:nvPicPr>
          <p:cNvPr id="4" name="Content Placeholder 3">
            <a:extLst>
              <a:ext uri="{FF2B5EF4-FFF2-40B4-BE49-F238E27FC236}">
                <a16:creationId xmlns:a16="http://schemas.microsoft.com/office/drawing/2014/main" id="{BBF85CA9-D166-4EDD-A8DE-D00988A3519D}"/>
              </a:ext>
            </a:extLst>
          </p:cNvPr>
          <p:cNvPicPr>
            <a:picLocks noGrp="1" noChangeAspect="1"/>
          </p:cNvPicPr>
          <p:nvPr>
            <p:ph idx="1"/>
          </p:nvPr>
        </p:nvPicPr>
        <p:blipFill>
          <a:blip r:embed="rId2"/>
          <a:stretch>
            <a:fillRect/>
          </a:stretch>
        </p:blipFill>
        <p:spPr>
          <a:xfrm>
            <a:off x="6373644" y="0"/>
            <a:ext cx="5352929" cy="6912117"/>
          </a:xfrm>
          <a:prstGeom prst="rect">
            <a:avLst/>
          </a:prstGeom>
        </p:spPr>
      </p:pic>
      <p:sp>
        <p:nvSpPr>
          <p:cNvPr id="5" name="Rectangle 4">
            <a:extLst>
              <a:ext uri="{FF2B5EF4-FFF2-40B4-BE49-F238E27FC236}">
                <a16:creationId xmlns:a16="http://schemas.microsoft.com/office/drawing/2014/main" id="{95BF4D79-AFB3-4736-9305-26AE18459F29}"/>
              </a:ext>
            </a:extLst>
          </p:cNvPr>
          <p:cNvSpPr/>
          <p:nvPr/>
        </p:nvSpPr>
        <p:spPr>
          <a:xfrm>
            <a:off x="7686675" y="685800"/>
            <a:ext cx="1295400" cy="419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C06ADFA-0EC1-4545-94B1-0404F7C9F131}"/>
              </a:ext>
            </a:extLst>
          </p:cNvPr>
          <p:cNvSpPr/>
          <p:nvPr/>
        </p:nvSpPr>
        <p:spPr>
          <a:xfrm>
            <a:off x="6543675" y="3584637"/>
            <a:ext cx="5059440" cy="1431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1308292-8FE2-46A2-A9E4-B344C790CD3B}"/>
              </a:ext>
            </a:extLst>
          </p:cNvPr>
          <p:cNvSpPr txBox="1"/>
          <p:nvPr/>
        </p:nvSpPr>
        <p:spPr>
          <a:xfrm>
            <a:off x="224118" y="2259106"/>
            <a:ext cx="4527176" cy="2862322"/>
          </a:xfrm>
          <a:prstGeom prst="rect">
            <a:avLst/>
          </a:prstGeom>
          <a:noFill/>
        </p:spPr>
        <p:txBody>
          <a:bodyPr wrap="square" rtlCol="0">
            <a:spAutoFit/>
          </a:bodyPr>
          <a:lstStyle/>
          <a:p>
            <a:pPr marL="285750" indent="-285750">
              <a:buFont typeface="Courier New" panose="02070309020205020404" pitchFamily="49" charset="0"/>
              <a:buChar char="o"/>
            </a:pPr>
            <a:r>
              <a:rPr lang="en-US" dirty="0"/>
              <a:t>The Export Key is the tool to export records out of 0365.</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 Either copy the link or select Copy to Clipboard.</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Depending on the size of the download, this may take up to several hours to complete the download – sometimes overnight.</a:t>
            </a:r>
          </a:p>
        </p:txBody>
      </p:sp>
    </p:spTree>
    <p:extLst>
      <p:ext uri="{BB962C8B-B14F-4D97-AF65-F5344CB8AC3E}">
        <p14:creationId xmlns:p14="http://schemas.microsoft.com/office/powerpoint/2010/main" val="124465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42DD4-2CE5-4F66-B4ED-C32874E61570}"/>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rPr>
              <a:t>Who can use e-Discovery?</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C78180-E3C4-41B4-956E-8148CFF8624A}"/>
              </a:ext>
            </a:extLst>
          </p:cNvPr>
          <p:cNvSpPr>
            <a:spLocks noGrp="1"/>
          </p:cNvSpPr>
          <p:nvPr>
            <p:ph idx="1"/>
          </p:nvPr>
        </p:nvSpPr>
        <p:spPr>
          <a:xfrm>
            <a:off x="5146751" y="1218475"/>
            <a:ext cx="6080050" cy="4421051"/>
          </a:xfrm>
          <a:effectLst/>
        </p:spPr>
        <p:txBody>
          <a:bodyPr>
            <a:normAutofit/>
          </a:bodyPr>
          <a:lstStyle/>
          <a:p>
            <a:r>
              <a:rPr lang="en-US" sz="1600"/>
              <a:t>Anyone in the agency with a E-5 or G-5 license and permissions to the Security and Compliance Center.</a:t>
            </a:r>
          </a:p>
        </p:txBody>
      </p:sp>
    </p:spTree>
    <p:extLst>
      <p:ext uri="{BB962C8B-B14F-4D97-AF65-F5344CB8AC3E}">
        <p14:creationId xmlns:p14="http://schemas.microsoft.com/office/powerpoint/2010/main" val="310080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B97A-1B8A-46EE-9B24-76D74CF9B8A1}"/>
              </a:ext>
            </a:extLst>
          </p:cNvPr>
          <p:cNvSpPr>
            <a:spLocks noGrp="1"/>
          </p:cNvSpPr>
          <p:nvPr>
            <p:ph type="title"/>
          </p:nvPr>
        </p:nvSpPr>
        <p:spPr/>
        <p:txBody>
          <a:bodyPr/>
          <a:lstStyle/>
          <a:p>
            <a:r>
              <a:rPr lang="en-US" dirty="0">
                <a:solidFill>
                  <a:schemeClr val="bg1"/>
                </a:solidFill>
              </a:rPr>
              <a:t>Downloading Continued</a:t>
            </a:r>
            <a:endParaRPr lang="en-US" dirty="0"/>
          </a:p>
        </p:txBody>
      </p:sp>
      <p:pic>
        <p:nvPicPr>
          <p:cNvPr id="4" name="Content Placeholder 3">
            <a:extLst>
              <a:ext uri="{FF2B5EF4-FFF2-40B4-BE49-F238E27FC236}">
                <a16:creationId xmlns:a16="http://schemas.microsoft.com/office/drawing/2014/main" id="{8285FC77-691A-4B8C-9253-449D1A8522A4}"/>
              </a:ext>
            </a:extLst>
          </p:cNvPr>
          <p:cNvPicPr>
            <a:picLocks noGrp="1" noChangeAspect="1"/>
          </p:cNvPicPr>
          <p:nvPr>
            <p:ph idx="1"/>
          </p:nvPr>
        </p:nvPicPr>
        <p:blipFill>
          <a:blip r:embed="rId2"/>
          <a:stretch>
            <a:fillRect/>
          </a:stretch>
        </p:blipFill>
        <p:spPr>
          <a:xfrm>
            <a:off x="3543556" y="1417638"/>
            <a:ext cx="8299255" cy="5190640"/>
          </a:xfrm>
          <a:prstGeom prst="rect">
            <a:avLst/>
          </a:prstGeom>
        </p:spPr>
      </p:pic>
      <p:sp>
        <p:nvSpPr>
          <p:cNvPr id="6" name="Rectangle 5">
            <a:extLst>
              <a:ext uri="{FF2B5EF4-FFF2-40B4-BE49-F238E27FC236}">
                <a16:creationId xmlns:a16="http://schemas.microsoft.com/office/drawing/2014/main" id="{7BD60E57-981A-42E9-8AB9-15D571BC8531}"/>
              </a:ext>
            </a:extLst>
          </p:cNvPr>
          <p:cNvSpPr/>
          <p:nvPr/>
        </p:nvSpPr>
        <p:spPr>
          <a:xfrm>
            <a:off x="3728621" y="2876365"/>
            <a:ext cx="4421080" cy="452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6C16842-97B3-42D5-BD80-BCBB03FCA350}"/>
              </a:ext>
            </a:extLst>
          </p:cNvPr>
          <p:cNvSpPr/>
          <p:nvPr/>
        </p:nvSpPr>
        <p:spPr>
          <a:xfrm>
            <a:off x="8124546" y="4339527"/>
            <a:ext cx="3718265" cy="448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46EC39B-046B-417B-A6AF-0EB73A216ED4}"/>
              </a:ext>
            </a:extLst>
          </p:cNvPr>
          <p:cNvSpPr txBox="1"/>
          <p:nvPr/>
        </p:nvSpPr>
        <p:spPr>
          <a:xfrm>
            <a:off x="403412" y="2438400"/>
            <a:ext cx="3012141" cy="1200329"/>
          </a:xfrm>
          <a:prstGeom prst="rect">
            <a:avLst/>
          </a:prstGeom>
          <a:noFill/>
        </p:spPr>
        <p:txBody>
          <a:bodyPr wrap="square" rtlCol="0">
            <a:spAutoFit/>
          </a:bodyPr>
          <a:lstStyle/>
          <a:p>
            <a:r>
              <a:rPr lang="en-US" dirty="0"/>
              <a:t>After copying to clipboard, paste link into export tool and choose location to save to. </a:t>
            </a:r>
          </a:p>
        </p:txBody>
      </p:sp>
    </p:spTree>
    <p:extLst>
      <p:ext uri="{BB962C8B-B14F-4D97-AF65-F5344CB8AC3E}">
        <p14:creationId xmlns:p14="http://schemas.microsoft.com/office/powerpoint/2010/main" val="304048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51F2AB-3861-48C5-9859-786EBCA8C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3">
            <a:extLst>
              <a:ext uri="{FF2B5EF4-FFF2-40B4-BE49-F238E27FC236}">
                <a16:creationId xmlns:a16="http://schemas.microsoft.com/office/drawing/2014/main" id="{F11FBB6F-8451-472C-98A6-5FE42988D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5059375-AA66-4904-89CA-B3CAF9F7EBA3}"/>
              </a:ext>
            </a:extLst>
          </p:cNvPr>
          <p:cNvSpPr>
            <a:spLocks noGrp="1"/>
          </p:cNvSpPr>
          <p:nvPr>
            <p:ph type="title"/>
          </p:nvPr>
        </p:nvSpPr>
        <p:spPr>
          <a:xfrm>
            <a:off x="451515" y="447188"/>
            <a:ext cx="3675318" cy="5468700"/>
          </a:xfrm>
        </p:spPr>
        <p:txBody>
          <a:bodyPr anchor="ctr">
            <a:normAutofit/>
          </a:bodyPr>
          <a:lstStyle/>
          <a:p>
            <a:r>
              <a:rPr lang="en-US" sz="3200" dirty="0"/>
              <a:t>Results of export</a:t>
            </a:r>
          </a:p>
        </p:txBody>
      </p:sp>
      <p:sp>
        <p:nvSpPr>
          <p:cNvPr id="3" name="Content Placeholder 2">
            <a:extLst>
              <a:ext uri="{FF2B5EF4-FFF2-40B4-BE49-F238E27FC236}">
                <a16:creationId xmlns:a16="http://schemas.microsoft.com/office/drawing/2014/main" id="{EF2FBA92-9345-436A-9B9A-9D9B5C701431}"/>
              </a:ext>
            </a:extLst>
          </p:cNvPr>
          <p:cNvSpPr>
            <a:spLocks noGrp="1"/>
          </p:cNvSpPr>
          <p:nvPr>
            <p:ph idx="1"/>
          </p:nvPr>
        </p:nvSpPr>
        <p:spPr>
          <a:xfrm>
            <a:off x="4989143" y="447188"/>
            <a:ext cx="6585235" cy="3632200"/>
          </a:xfrm>
        </p:spPr>
        <p:txBody>
          <a:bodyPr>
            <a:normAutofit/>
          </a:bodyPr>
          <a:lstStyle/>
          <a:p>
            <a:r>
              <a:rPr lang="en-US" sz="1600" dirty="0">
                <a:solidFill>
                  <a:schemeClr val="bg1">
                    <a:lumMod val="85000"/>
                    <a:lumOff val="15000"/>
                  </a:schemeClr>
                </a:solidFill>
              </a:rPr>
              <a:t>Expect to see several folders containing Metadata, search information, audit tracking, as well as the records. </a:t>
            </a:r>
          </a:p>
          <a:p>
            <a:endParaRPr lang="en-US" sz="1600" dirty="0">
              <a:solidFill>
                <a:schemeClr val="bg1">
                  <a:lumMod val="85000"/>
                  <a:lumOff val="15000"/>
                </a:schemeClr>
              </a:solidFill>
            </a:endParaRPr>
          </a:p>
        </p:txBody>
      </p:sp>
      <p:pic>
        <p:nvPicPr>
          <p:cNvPr id="4" name="Picture 3">
            <a:extLst>
              <a:ext uri="{FF2B5EF4-FFF2-40B4-BE49-F238E27FC236}">
                <a16:creationId xmlns:a16="http://schemas.microsoft.com/office/drawing/2014/main" id="{1F131A40-C10E-437D-B87A-C4223428D55E}"/>
              </a:ext>
            </a:extLst>
          </p:cNvPr>
          <p:cNvPicPr>
            <a:picLocks noChangeAspect="1"/>
          </p:cNvPicPr>
          <p:nvPr/>
        </p:nvPicPr>
        <p:blipFill>
          <a:blip r:embed="rId2"/>
          <a:stretch>
            <a:fillRect/>
          </a:stretch>
        </p:blipFill>
        <p:spPr>
          <a:xfrm>
            <a:off x="4855793" y="3082973"/>
            <a:ext cx="7007918" cy="192717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6732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6DFDF7-17F0-46D1-9E58-BB55231292FB}"/>
              </a:ext>
            </a:extLst>
          </p:cNvPr>
          <p:cNvSpPr>
            <a:spLocks noGrp="1"/>
          </p:cNvSpPr>
          <p:nvPr>
            <p:ph type="title"/>
          </p:nvPr>
        </p:nvSpPr>
        <p:spPr>
          <a:xfrm>
            <a:off x="451515" y="1734857"/>
            <a:ext cx="3765483" cy="3388287"/>
          </a:xfrm>
        </p:spPr>
        <p:txBody>
          <a:bodyPr anchor="ctr">
            <a:normAutofit/>
          </a:bodyPr>
          <a:lstStyle/>
          <a:p>
            <a:r>
              <a:rPr lang="en-US" sz="7200" dirty="0">
                <a:solidFill>
                  <a:schemeClr val="bg1"/>
                </a:solidFill>
              </a:rPr>
              <a:t>Now what?!?</a:t>
            </a:r>
          </a:p>
        </p:txBody>
      </p:sp>
      <p:sp>
        <p:nvSpPr>
          <p:cNvPr id="3" name="Content Placeholder 2">
            <a:extLst>
              <a:ext uri="{FF2B5EF4-FFF2-40B4-BE49-F238E27FC236}">
                <a16:creationId xmlns:a16="http://schemas.microsoft.com/office/drawing/2014/main" id="{7B0B3CAC-F32A-4147-834A-50A77BE86AAD}"/>
              </a:ext>
            </a:extLst>
          </p:cNvPr>
          <p:cNvSpPr>
            <a:spLocks noGrp="1"/>
          </p:cNvSpPr>
          <p:nvPr>
            <p:ph idx="1"/>
          </p:nvPr>
        </p:nvSpPr>
        <p:spPr>
          <a:xfrm>
            <a:off x="6008068" y="233082"/>
            <a:ext cx="5365218" cy="6194612"/>
          </a:xfrm>
          <a:effectLst/>
        </p:spPr>
        <p:txBody>
          <a:bodyPr>
            <a:normAutofit/>
          </a:bodyPr>
          <a:lstStyle/>
          <a:p>
            <a:r>
              <a:rPr lang="en-US" dirty="0"/>
              <a:t>Review the emails by loading pst into your Outlook and sort by category/ date/ sender/ etc. Save in a location of choice.</a:t>
            </a:r>
          </a:p>
          <a:p>
            <a:r>
              <a:rPr lang="en-US" dirty="0"/>
              <a:t>Review the SharePoint and OneDrive files in exported location or move as needed. </a:t>
            </a:r>
          </a:p>
          <a:p>
            <a:r>
              <a:rPr lang="en-US" dirty="0"/>
              <a:t>Tip – in order to preserve the search results, export searches immediately to avoid risks due to 0365’s constantly changing environment (real-time).</a:t>
            </a:r>
          </a:p>
          <a:p>
            <a:r>
              <a:rPr lang="en-US" dirty="0"/>
              <a:t>Tip – if you run a search and re-visit at a later date, the results will change due to the 0365 environment. The previous search results will have expired and you will need to re-run. </a:t>
            </a:r>
          </a:p>
          <a:p>
            <a:endParaRPr lang="en-US" dirty="0"/>
          </a:p>
          <a:p>
            <a:endParaRPr lang="en-US" dirty="0"/>
          </a:p>
        </p:txBody>
      </p:sp>
    </p:spTree>
    <p:extLst>
      <p:ext uri="{BB962C8B-B14F-4D97-AF65-F5344CB8AC3E}">
        <p14:creationId xmlns:p14="http://schemas.microsoft.com/office/powerpoint/2010/main" val="78775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745D-7F3F-4004-9A66-6F89DBAAFC48}"/>
              </a:ext>
            </a:extLst>
          </p:cNvPr>
          <p:cNvSpPr>
            <a:spLocks noGrp="1"/>
          </p:cNvSpPr>
          <p:nvPr>
            <p:ph type="title"/>
          </p:nvPr>
        </p:nvSpPr>
        <p:spPr/>
        <p:txBody>
          <a:bodyPr/>
          <a:lstStyle/>
          <a:p>
            <a:r>
              <a:rPr lang="en-US" dirty="0">
                <a:solidFill>
                  <a:schemeClr val="bg1"/>
                </a:solidFill>
              </a:rPr>
              <a:t>Advanced eDiscovery is coming….</a:t>
            </a:r>
            <a:r>
              <a:rPr lang="en-US" sz="2800" dirty="0">
                <a:solidFill>
                  <a:schemeClr val="bg1"/>
                </a:solidFill>
              </a:rPr>
              <a:t>soon(?)</a:t>
            </a:r>
            <a:endParaRPr lang="en-US" dirty="0">
              <a:solidFill>
                <a:schemeClr val="bg1"/>
              </a:solidFill>
            </a:endParaRPr>
          </a:p>
        </p:txBody>
      </p:sp>
      <p:sp>
        <p:nvSpPr>
          <p:cNvPr id="3" name="Content Placeholder 2">
            <a:extLst>
              <a:ext uri="{FF2B5EF4-FFF2-40B4-BE49-F238E27FC236}">
                <a16:creationId xmlns:a16="http://schemas.microsoft.com/office/drawing/2014/main" id="{30C4E7B6-2091-46DA-966B-21E77559E238}"/>
              </a:ext>
            </a:extLst>
          </p:cNvPr>
          <p:cNvSpPr>
            <a:spLocks noGrp="1"/>
          </p:cNvSpPr>
          <p:nvPr>
            <p:ph idx="1"/>
          </p:nvPr>
        </p:nvSpPr>
        <p:spPr/>
        <p:txBody>
          <a:bodyPr/>
          <a:lstStyle/>
          <a:p>
            <a:r>
              <a:rPr lang="en-US" dirty="0"/>
              <a:t>Advanced eDiscovery will be an add-on cost to agencies</a:t>
            </a:r>
          </a:p>
          <a:p>
            <a:r>
              <a:rPr lang="en-US" dirty="0"/>
              <a:t>Possibilities: analytics, review, redaction, searches with exclusion, Hold tags, OCR, Legal Hold Communications to staff, annotations, near duplications….</a:t>
            </a:r>
          </a:p>
          <a:p>
            <a:endParaRPr lang="en-US" dirty="0"/>
          </a:p>
        </p:txBody>
      </p:sp>
    </p:spTree>
    <p:extLst>
      <p:ext uri="{BB962C8B-B14F-4D97-AF65-F5344CB8AC3E}">
        <p14:creationId xmlns:p14="http://schemas.microsoft.com/office/powerpoint/2010/main" val="286190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6777-9DAA-4FC1-AA5D-2833D0E3240D}"/>
              </a:ext>
            </a:extLst>
          </p:cNvPr>
          <p:cNvSpPr>
            <a:spLocks noGrp="1"/>
          </p:cNvSpPr>
          <p:nvPr>
            <p:ph type="title"/>
          </p:nvPr>
        </p:nvSpPr>
        <p:spPr>
          <a:xfrm>
            <a:off x="810000" y="447188"/>
            <a:ext cx="5359921" cy="970450"/>
          </a:xfrm>
        </p:spPr>
        <p:txBody>
          <a:bodyPr>
            <a:normAutofit fontScale="90000"/>
          </a:bodyPr>
          <a:lstStyle/>
          <a:p>
            <a:pPr>
              <a:lnSpc>
                <a:spcPct val="90000"/>
              </a:lnSpc>
            </a:pPr>
            <a:r>
              <a:rPr lang="en-US" dirty="0">
                <a:solidFill>
                  <a:schemeClr val="bg1"/>
                </a:solidFill>
              </a:rPr>
              <a:t>How do I access 0365?</a:t>
            </a:r>
          </a:p>
        </p:txBody>
      </p:sp>
      <p:sp>
        <p:nvSpPr>
          <p:cNvPr id="3" name="Content Placeholder 2">
            <a:extLst>
              <a:ext uri="{FF2B5EF4-FFF2-40B4-BE49-F238E27FC236}">
                <a16:creationId xmlns:a16="http://schemas.microsoft.com/office/drawing/2014/main" id="{AB78C987-771E-4B05-BC4E-75DDE8E1BE79}"/>
              </a:ext>
            </a:extLst>
          </p:cNvPr>
          <p:cNvSpPr>
            <a:spLocks noGrp="1"/>
          </p:cNvSpPr>
          <p:nvPr>
            <p:ph idx="1"/>
          </p:nvPr>
        </p:nvSpPr>
        <p:spPr>
          <a:xfrm>
            <a:off x="818712" y="2222287"/>
            <a:ext cx="5351209" cy="3636511"/>
          </a:xfrm>
        </p:spPr>
        <p:txBody>
          <a:bodyPr>
            <a:normAutofit/>
          </a:bodyPr>
          <a:lstStyle/>
          <a:p>
            <a:r>
              <a:rPr lang="en-US" dirty="0"/>
              <a:t>Open search engine (suggested Edge or I.E)</a:t>
            </a:r>
          </a:p>
          <a:p>
            <a:r>
              <a:rPr lang="en-US" dirty="0"/>
              <a:t>Search </a:t>
            </a:r>
            <a:r>
              <a:rPr lang="en-US" u="sng" dirty="0"/>
              <a:t>portal.office.365 login </a:t>
            </a:r>
          </a:p>
          <a:p>
            <a:endParaRPr lang="en-US" u="sng" dirty="0"/>
          </a:p>
        </p:txBody>
      </p:sp>
      <p:pic>
        <p:nvPicPr>
          <p:cNvPr id="4" name="Picture 3" descr="A screenshot of a cell phone&#10;&#10;Description generated with very high confidence">
            <a:extLst>
              <a:ext uri="{FF2B5EF4-FFF2-40B4-BE49-F238E27FC236}">
                <a16:creationId xmlns:a16="http://schemas.microsoft.com/office/drawing/2014/main" id="{362182F2-EF91-4967-AFE6-D107E2C98954}"/>
              </a:ext>
            </a:extLst>
          </p:cNvPr>
          <p:cNvPicPr>
            <a:picLocks noChangeAspect="1"/>
          </p:cNvPicPr>
          <p:nvPr/>
        </p:nvPicPr>
        <p:blipFill rotWithShape="1">
          <a:blip r:embed="rId2"/>
          <a:srcRect r="11287" b="5"/>
          <a:stretch/>
        </p:blipFill>
        <p:spPr>
          <a:xfrm>
            <a:off x="6810375" y="447188"/>
            <a:ext cx="4975109" cy="5621870"/>
          </a:xfrm>
          <a:prstGeom prst="rect">
            <a:avLst/>
          </a:prstGeom>
        </p:spPr>
      </p:pic>
    </p:spTree>
    <p:extLst>
      <p:ext uri="{BB962C8B-B14F-4D97-AF65-F5344CB8AC3E}">
        <p14:creationId xmlns:p14="http://schemas.microsoft.com/office/powerpoint/2010/main" val="316446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DCC8-EE43-497A-9156-7FE2BFF37185}"/>
              </a:ext>
            </a:extLst>
          </p:cNvPr>
          <p:cNvSpPr>
            <a:spLocks noGrp="1"/>
          </p:cNvSpPr>
          <p:nvPr>
            <p:ph type="title"/>
          </p:nvPr>
        </p:nvSpPr>
        <p:spPr/>
        <p:txBody>
          <a:bodyPr/>
          <a:lstStyle/>
          <a:p>
            <a:r>
              <a:rPr lang="en-US" dirty="0">
                <a:solidFill>
                  <a:schemeClr val="bg1"/>
                </a:solidFill>
              </a:rPr>
              <a:t>Dashboard</a:t>
            </a:r>
          </a:p>
        </p:txBody>
      </p:sp>
      <p:sp>
        <p:nvSpPr>
          <p:cNvPr id="3" name="Content Placeholder 2">
            <a:extLst>
              <a:ext uri="{FF2B5EF4-FFF2-40B4-BE49-F238E27FC236}">
                <a16:creationId xmlns:a16="http://schemas.microsoft.com/office/drawing/2014/main" id="{FBC9D15A-9EB8-4FA1-8A62-41EE778BF5F4}"/>
              </a:ext>
            </a:extLst>
          </p:cNvPr>
          <p:cNvSpPr>
            <a:spLocks noGrp="1"/>
          </p:cNvSpPr>
          <p:nvPr>
            <p:ph idx="1"/>
          </p:nvPr>
        </p:nvSpPr>
        <p:spPr>
          <a:xfrm>
            <a:off x="818712" y="2414726"/>
            <a:ext cx="10554574" cy="3444072"/>
          </a:xfrm>
        </p:spPr>
        <p:txBody>
          <a:bodyPr/>
          <a:lstStyle/>
          <a:p>
            <a:endParaRPr lang="en-US" dirty="0"/>
          </a:p>
        </p:txBody>
      </p:sp>
      <p:pic>
        <p:nvPicPr>
          <p:cNvPr id="4" name="Picture 3">
            <a:extLst>
              <a:ext uri="{FF2B5EF4-FFF2-40B4-BE49-F238E27FC236}">
                <a16:creationId xmlns:a16="http://schemas.microsoft.com/office/drawing/2014/main" id="{6796F8C4-E495-4169-A0C2-D635B784A8FE}"/>
              </a:ext>
            </a:extLst>
          </p:cNvPr>
          <p:cNvPicPr/>
          <p:nvPr/>
        </p:nvPicPr>
        <p:blipFill>
          <a:blip r:embed="rId2"/>
          <a:stretch>
            <a:fillRect/>
          </a:stretch>
        </p:blipFill>
        <p:spPr>
          <a:xfrm>
            <a:off x="818712" y="2414726"/>
            <a:ext cx="10491440" cy="3311371"/>
          </a:xfrm>
          <a:prstGeom prst="rect">
            <a:avLst/>
          </a:prstGeom>
        </p:spPr>
      </p:pic>
    </p:spTree>
    <p:extLst>
      <p:ext uri="{BB962C8B-B14F-4D97-AF65-F5344CB8AC3E}">
        <p14:creationId xmlns:p14="http://schemas.microsoft.com/office/powerpoint/2010/main" val="203913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5C46-70E7-4987-A3C5-01018AEC0AFD}"/>
              </a:ext>
            </a:extLst>
          </p:cNvPr>
          <p:cNvSpPr>
            <a:spLocks noGrp="1"/>
          </p:cNvSpPr>
          <p:nvPr>
            <p:ph type="title"/>
          </p:nvPr>
        </p:nvSpPr>
        <p:spPr>
          <a:xfrm>
            <a:off x="399413" y="1287167"/>
            <a:ext cx="4113644" cy="3781101"/>
          </a:xfrm>
        </p:spPr>
        <p:txBody>
          <a:bodyPr vert="horz" lIns="91440" tIns="45720" rIns="91440" bIns="45720" rtlCol="0" anchor="b">
            <a:normAutofit/>
          </a:bodyPr>
          <a:lstStyle/>
          <a:p>
            <a:pPr>
              <a:lnSpc>
                <a:spcPct val="90000"/>
              </a:lnSpc>
            </a:pPr>
            <a:r>
              <a:rPr lang="en-US" sz="4800" dirty="0"/>
              <a:t>Navigate to Apps for </a:t>
            </a:r>
            <a:br>
              <a:rPr lang="en-US" sz="4800" dirty="0"/>
            </a:br>
            <a:r>
              <a:rPr lang="en-US" sz="4800" dirty="0"/>
              <a:t>e-Discovery tool</a:t>
            </a:r>
          </a:p>
        </p:txBody>
      </p:sp>
      <p:pic>
        <p:nvPicPr>
          <p:cNvPr id="21" name="Content Placeholder 5">
            <a:extLst>
              <a:ext uri="{FF2B5EF4-FFF2-40B4-BE49-F238E27FC236}">
                <a16:creationId xmlns:a16="http://schemas.microsoft.com/office/drawing/2014/main" id="{B9653AD5-3335-4B5F-ABE0-BE9E2F1826F2}"/>
              </a:ext>
            </a:extLst>
          </p:cNvPr>
          <p:cNvPicPr>
            <a:picLocks noGrp="1" noChangeAspect="1"/>
          </p:cNvPicPr>
          <p:nvPr>
            <p:ph idx="1"/>
          </p:nvPr>
        </p:nvPicPr>
        <p:blipFill>
          <a:blip r:embed="rId2"/>
          <a:stretch>
            <a:fillRect/>
          </a:stretch>
        </p:blipFill>
        <p:spPr>
          <a:xfrm>
            <a:off x="5210175" y="227458"/>
            <a:ext cx="6582412" cy="6403084"/>
          </a:xfrm>
          <a:prstGeom prst="rect">
            <a:avLst/>
          </a:prstGeom>
        </p:spPr>
      </p:pic>
      <p:sp>
        <p:nvSpPr>
          <p:cNvPr id="7" name="Rectangle 6">
            <a:extLst>
              <a:ext uri="{FF2B5EF4-FFF2-40B4-BE49-F238E27FC236}">
                <a16:creationId xmlns:a16="http://schemas.microsoft.com/office/drawing/2014/main" id="{D1E012BB-C14B-4B07-A538-5F3676EC53A2}"/>
              </a:ext>
            </a:extLst>
          </p:cNvPr>
          <p:cNvSpPr/>
          <p:nvPr/>
        </p:nvSpPr>
        <p:spPr>
          <a:xfrm>
            <a:off x="5290386" y="1180730"/>
            <a:ext cx="488977" cy="585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05E725B-B492-446F-9916-25EBDFF5426C}"/>
              </a:ext>
            </a:extLst>
          </p:cNvPr>
          <p:cNvSpPr/>
          <p:nvPr/>
        </p:nvSpPr>
        <p:spPr>
          <a:xfrm>
            <a:off x="5290386" y="4907687"/>
            <a:ext cx="1172558" cy="585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D01F959-48C3-400C-8AF0-F72F5CC41F5C}"/>
              </a:ext>
            </a:extLst>
          </p:cNvPr>
          <p:cNvSpPr/>
          <p:nvPr/>
        </p:nvSpPr>
        <p:spPr>
          <a:xfrm>
            <a:off x="9242429" y="3429000"/>
            <a:ext cx="1978946" cy="585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56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41AA-445B-40C5-A3EC-C0160E8F7D5C}"/>
              </a:ext>
            </a:extLst>
          </p:cNvPr>
          <p:cNvSpPr>
            <a:spLocks noGrp="1"/>
          </p:cNvSpPr>
          <p:nvPr>
            <p:ph type="title"/>
          </p:nvPr>
        </p:nvSpPr>
        <p:spPr>
          <a:xfrm>
            <a:off x="667125" y="142388"/>
            <a:ext cx="6097955" cy="1559412"/>
          </a:xfrm>
        </p:spPr>
        <p:txBody>
          <a:bodyPr vert="horz" lIns="91440" tIns="45720" rIns="91440" bIns="45720" rtlCol="0">
            <a:normAutofit/>
          </a:bodyPr>
          <a:lstStyle/>
          <a:p>
            <a:r>
              <a:rPr lang="en-US" dirty="0">
                <a:solidFill>
                  <a:schemeClr val="bg1"/>
                </a:solidFill>
              </a:rPr>
              <a:t>Select Security &amp; Compliance Center</a:t>
            </a:r>
          </a:p>
        </p:txBody>
      </p:sp>
      <p:pic>
        <p:nvPicPr>
          <p:cNvPr id="48" name="Content Placeholder 3">
            <a:extLst>
              <a:ext uri="{FF2B5EF4-FFF2-40B4-BE49-F238E27FC236}">
                <a16:creationId xmlns:a16="http://schemas.microsoft.com/office/drawing/2014/main" id="{6DEAF7C9-7F80-4AD1-8389-9298DFBE413E}"/>
              </a:ext>
            </a:extLst>
          </p:cNvPr>
          <p:cNvPicPr>
            <a:picLocks noChangeAspect="1"/>
          </p:cNvPicPr>
          <p:nvPr/>
        </p:nvPicPr>
        <p:blipFill>
          <a:blip r:embed="rId2"/>
          <a:stretch>
            <a:fillRect/>
          </a:stretch>
        </p:blipFill>
        <p:spPr>
          <a:xfrm>
            <a:off x="7831851" y="134727"/>
            <a:ext cx="3253601" cy="6588545"/>
          </a:xfrm>
          <a:prstGeom prst="rect">
            <a:avLst/>
          </a:prstGeom>
        </p:spPr>
      </p:pic>
      <p:sp>
        <p:nvSpPr>
          <p:cNvPr id="5" name="Rectangle 4">
            <a:extLst>
              <a:ext uri="{FF2B5EF4-FFF2-40B4-BE49-F238E27FC236}">
                <a16:creationId xmlns:a16="http://schemas.microsoft.com/office/drawing/2014/main" id="{EEE467FE-2327-4DDD-BA12-6BB8DB16E33D}"/>
              </a:ext>
            </a:extLst>
          </p:cNvPr>
          <p:cNvSpPr/>
          <p:nvPr/>
        </p:nvSpPr>
        <p:spPr>
          <a:xfrm>
            <a:off x="7831850" y="5220070"/>
            <a:ext cx="1729399" cy="2840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95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4F73-7BDF-4B7E-B7A3-7B379B5BB21D}"/>
              </a:ext>
            </a:extLst>
          </p:cNvPr>
          <p:cNvSpPr>
            <a:spLocks noGrp="1"/>
          </p:cNvSpPr>
          <p:nvPr>
            <p:ph type="title"/>
          </p:nvPr>
        </p:nvSpPr>
        <p:spPr>
          <a:xfrm>
            <a:off x="657600" y="0"/>
            <a:ext cx="6097955" cy="1559412"/>
          </a:xfrm>
        </p:spPr>
        <p:txBody>
          <a:bodyPr>
            <a:normAutofit/>
          </a:bodyPr>
          <a:lstStyle/>
          <a:p>
            <a:r>
              <a:rPr lang="en-US" dirty="0">
                <a:solidFill>
                  <a:schemeClr val="bg1"/>
                </a:solidFill>
              </a:rPr>
              <a:t>Select eDiscovery</a:t>
            </a:r>
          </a:p>
        </p:txBody>
      </p:sp>
      <p:pic>
        <p:nvPicPr>
          <p:cNvPr id="8" name="Content Placeholder 4">
            <a:extLst>
              <a:ext uri="{FF2B5EF4-FFF2-40B4-BE49-F238E27FC236}">
                <a16:creationId xmlns:a16="http://schemas.microsoft.com/office/drawing/2014/main" id="{2B2F4CA8-221C-4B21-B2EC-03F538E3C670}"/>
              </a:ext>
            </a:extLst>
          </p:cNvPr>
          <p:cNvPicPr>
            <a:picLocks noChangeAspect="1"/>
          </p:cNvPicPr>
          <p:nvPr/>
        </p:nvPicPr>
        <p:blipFill>
          <a:blip r:embed="rId2"/>
          <a:stretch>
            <a:fillRect/>
          </a:stretch>
        </p:blipFill>
        <p:spPr>
          <a:xfrm>
            <a:off x="7200900" y="151394"/>
            <a:ext cx="3722711" cy="6555211"/>
          </a:xfrm>
          <a:prstGeom prst="rect">
            <a:avLst/>
          </a:prstGeom>
        </p:spPr>
      </p:pic>
      <p:sp>
        <p:nvSpPr>
          <p:cNvPr id="6" name="Rectangle 5">
            <a:extLst>
              <a:ext uri="{FF2B5EF4-FFF2-40B4-BE49-F238E27FC236}">
                <a16:creationId xmlns:a16="http://schemas.microsoft.com/office/drawing/2014/main" id="{6ADC168F-F350-4132-B23D-0D42A816F5CD}"/>
              </a:ext>
            </a:extLst>
          </p:cNvPr>
          <p:cNvSpPr/>
          <p:nvPr/>
        </p:nvSpPr>
        <p:spPr>
          <a:xfrm>
            <a:off x="7198953" y="4826377"/>
            <a:ext cx="1448453" cy="408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E456166-F068-43A7-B598-1477C2199CCB}"/>
              </a:ext>
            </a:extLst>
          </p:cNvPr>
          <p:cNvSpPr/>
          <p:nvPr/>
        </p:nvSpPr>
        <p:spPr>
          <a:xfrm>
            <a:off x="7198953" y="5622229"/>
            <a:ext cx="1180643" cy="232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115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1662-A461-43D9-8D87-1EA66A753712}"/>
              </a:ext>
            </a:extLst>
          </p:cNvPr>
          <p:cNvSpPr>
            <a:spLocks noGrp="1"/>
          </p:cNvSpPr>
          <p:nvPr>
            <p:ph type="title"/>
          </p:nvPr>
        </p:nvSpPr>
        <p:spPr>
          <a:xfrm>
            <a:off x="810000" y="5308845"/>
            <a:ext cx="10572000" cy="1162975"/>
          </a:xfrm>
        </p:spPr>
        <p:txBody>
          <a:bodyPr vert="horz" lIns="91440" tIns="45720" rIns="91440" bIns="45720" rtlCol="0" anchor="b">
            <a:normAutofit fontScale="90000"/>
          </a:bodyPr>
          <a:lstStyle/>
          <a:p>
            <a:pPr>
              <a:lnSpc>
                <a:spcPct val="90000"/>
              </a:lnSpc>
            </a:pPr>
            <a:r>
              <a:rPr lang="en-US" sz="4400" dirty="0"/>
              <a:t>eDiscovery Dashboard</a:t>
            </a:r>
            <a:br>
              <a:rPr lang="en-US" sz="4400" dirty="0"/>
            </a:br>
            <a:br>
              <a:rPr lang="en-US" sz="2500" dirty="0"/>
            </a:br>
            <a:r>
              <a:rPr lang="en-US" sz="2500" u="sng" dirty="0"/>
              <a:t>Note</a:t>
            </a:r>
            <a:r>
              <a:rPr lang="en-US" sz="2500" dirty="0"/>
              <a:t>: agencies must identify their cases by acronym</a:t>
            </a:r>
          </a:p>
        </p:txBody>
      </p:sp>
      <p:pic>
        <p:nvPicPr>
          <p:cNvPr id="36" name="Content Placeholder 7">
            <a:extLst>
              <a:ext uri="{FF2B5EF4-FFF2-40B4-BE49-F238E27FC236}">
                <a16:creationId xmlns:a16="http://schemas.microsoft.com/office/drawing/2014/main" id="{B34F5521-C2BF-423F-A46D-3DE59E34C4CB}"/>
              </a:ext>
            </a:extLst>
          </p:cNvPr>
          <p:cNvPicPr>
            <a:picLocks noGrp="1" noChangeAspect="1"/>
          </p:cNvPicPr>
          <p:nvPr>
            <p:ph idx="1"/>
          </p:nvPr>
        </p:nvPicPr>
        <p:blipFill rotWithShape="1">
          <a:blip r:embed="rId2"/>
          <a:srcRect b="24428"/>
          <a:stretch/>
        </p:blipFill>
        <p:spPr>
          <a:xfrm>
            <a:off x="-1" y="-1"/>
            <a:ext cx="12192001" cy="4883281"/>
          </a:xfrm>
          <a:prstGeom prst="rect">
            <a:avLst/>
          </a:prstGeom>
        </p:spPr>
      </p:pic>
    </p:spTree>
    <p:extLst>
      <p:ext uri="{BB962C8B-B14F-4D97-AF65-F5344CB8AC3E}">
        <p14:creationId xmlns:p14="http://schemas.microsoft.com/office/powerpoint/2010/main" val="3879293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274</TotalTime>
  <Words>1209</Words>
  <Application>Microsoft Office PowerPoint</Application>
  <PresentationFormat>Widescreen</PresentationFormat>
  <Paragraphs>103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Century Gothic</vt:lpstr>
      <vt:lpstr>Courier New</vt:lpstr>
      <vt:lpstr>Wingdings 2</vt:lpstr>
      <vt:lpstr>Quotable</vt:lpstr>
      <vt:lpstr>MICROSOFT 0365</vt:lpstr>
      <vt:lpstr>What is it??</vt:lpstr>
      <vt:lpstr>Who can use e-Discovery?</vt:lpstr>
      <vt:lpstr>How do I access 0365?</vt:lpstr>
      <vt:lpstr>Dashboard</vt:lpstr>
      <vt:lpstr>Navigate to Apps for  e-Discovery tool</vt:lpstr>
      <vt:lpstr>Select Security &amp; Compliance Center</vt:lpstr>
      <vt:lpstr>Select eDiscovery</vt:lpstr>
      <vt:lpstr>eDiscovery Dashboard  Note: agencies must identify their cases by acronym</vt:lpstr>
      <vt:lpstr>Select  +Create a case</vt:lpstr>
      <vt:lpstr>Creating a new case.</vt:lpstr>
      <vt:lpstr>Options to add Members and Roles</vt:lpstr>
      <vt:lpstr>Holds: used to place content on hold from retention policies. Because 0365 is in current time, it will continually look for new content matching the Hold. Useful for placing holds on large amounts of data (example: all records regarding traffic cones) or if you need an entire mailbox on hold (example: employee investigation). Because of the continual searching, it may not be the best choice for a Litigation Hold as currently understood and utilized.</vt:lpstr>
      <vt:lpstr>Creating a Hold</vt:lpstr>
      <vt:lpstr>More Hold Information…</vt:lpstr>
      <vt:lpstr>After running a Hold, you can see statistics on the results.</vt:lpstr>
      <vt:lpstr>What are Unindexed Items???</vt:lpstr>
      <vt:lpstr>Searches</vt:lpstr>
      <vt:lpstr>Dashboard showing multiple searches in one case. Note the description is optional but can be useful.   </vt:lpstr>
      <vt:lpstr>3 options to start a search: 1. New – fresh template 2. Guided – similar to the Hold search feature/ a “wizard” guide 3. ID List – email only; If you're unable to determine if an item is responsive to an eDiscovery request based on the metadata in the Results.csv or Unindexed Items.csv files, you can use an ID list search to find, preview, and then export that item to determine if it's responsive to the case you're investigating. ID list searches are typically used to search for and return a specific set of unindexed items. CSV file must be prepared for ID list search. </vt:lpstr>
      <vt:lpstr>Search criteria</vt:lpstr>
      <vt:lpstr>More tips on searches</vt:lpstr>
      <vt:lpstr>Previewing search results</vt:lpstr>
      <vt:lpstr>PowerPoint Presentation</vt:lpstr>
      <vt:lpstr>Next Step –export the search results</vt:lpstr>
      <vt:lpstr>Back at the Ranch….</vt:lpstr>
      <vt:lpstr>“Decisions, decisions…” How do you want to export?</vt:lpstr>
      <vt:lpstr>Export tab: Right-click to select to download the records from 0365 to an outside location (of your choice).</vt:lpstr>
      <vt:lpstr>Downloading</vt:lpstr>
      <vt:lpstr>Downloading Continued</vt:lpstr>
      <vt:lpstr>Results of export</vt:lpstr>
      <vt:lpstr>Now what?!?</vt:lpstr>
      <vt:lpstr>Advanced eDiscovery is coming….soon(?)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0365</dc:title>
  <dc:creator>Whaley, Cynthia (MIL)</dc:creator>
  <cp:lastModifiedBy>Whaley, Cynthia (MIL)</cp:lastModifiedBy>
  <cp:revision>40</cp:revision>
  <dcterms:created xsi:type="dcterms:W3CDTF">2019-06-18T21:34:19Z</dcterms:created>
  <dcterms:modified xsi:type="dcterms:W3CDTF">2020-06-03T14:35:32Z</dcterms:modified>
</cp:coreProperties>
</file>